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2"/>
  </p:notesMasterIdLst>
  <p:handoutMasterIdLst>
    <p:handoutMasterId r:id="rId23"/>
  </p:handoutMasterIdLst>
  <p:sldIdLst>
    <p:sldId id="372" r:id="rId2"/>
    <p:sldId id="339" r:id="rId3"/>
    <p:sldId id="349" r:id="rId4"/>
    <p:sldId id="348" r:id="rId5"/>
    <p:sldId id="342" r:id="rId6"/>
    <p:sldId id="350" r:id="rId7"/>
    <p:sldId id="351" r:id="rId8"/>
    <p:sldId id="352" r:id="rId9"/>
    <p:sldId id="341" r:id="rId10"/>
    <p:sldId id="366" r:id="rId11"/>
    <p:sldId id="354" r:id="rId12"/>
    <p:sldId id="355" r:id="rId13"/>
    <p:sldId id="346" r:id="rId14"/>
    <p:sldId id="357" r:id="rId15"/>
    <p:sldId id="358" r:id="rId16"/>
    <p:sldId id="359" r:id="rId17"/>
    <p:sldId id="367" r:id="rId18"/>
    <p:sldId id="368" r:id="rId19"/>
    <p:sldId id="369" r:id="rId20"/>
    <p:sldId id="371"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09" autoAdjust="0"/>
    <p:restoredTop sz="86400" autoAdjust="0"/>
  </p:normalViewPr>
  <p:slideViewPr>
    <p:cSldViewPr>
      <p:cViewPr>
        <p:scale>
          <a:sx n="100" d="100"/>
          <a:sy n="100" d="100"/>
        </p:scale>
        <p:origin x="162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8/27/2025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28T03:30:13.461"/>
    </inkml:context>
    <inkml:brush xml:id="br0">
      <inkml:brushProperty name="width" value="0.035" units="cm"/>
      <inkml:brushProperty name="height" value="0.035" units="cm"/>
      <inkml:brushProperty name="color" value="#E71224"/>
    </inkml:brush>
  </inkml:definitions>
  <inkml:trace contextRef="#ctx0" brushRef="#br0">0 0 3232,'0'0'1624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28T03:30:13.600"/>
    </inkml:context>
    <inkml:brush xml:id="br0">
      <inkml:brushProperty name="width" value="0.035" units="cm"/>
      <inkml:brushProperty name="height" value="0.035" units="cm"/>
      <inkml:brushProperty name="color" value="#E71224"/>
    </inkml:brush>
  </inkml:definitions>
  <inkml:trace contextRef="#ctx0" brushRef="#br0">0 2 2872,'0'0'312,"38"0"8,-28 0 256,4-1-328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28T03:30:36.278"/>
    </inkml:context>
    <inkml:brush xml:id="br0">
      <inkml:brushProperty name="width" value="0.035" units="cm"/>
      <inkml:brushProperty name="height" value="0.035" units="cm"/>
      <inkml:brushProperty name="color" value="#E71224"/>
    </inkml:brush>
  </inkml:definitions>
  <inkml:trace contextRef="#ctx0" brushRef="#br0">1 0 10312,'0'0'2488,"0"10"-2456,0-7 0,0 1 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28T03:30:38.237"/>
    </inkml:context>
    <inkml:brush xml:id="br0">
      <inkml:brushProperty name="width" value="0.035" units="cm"/>
      <inkml:brushProperty name="height" value="0.035" units="cm"/>
      <inkml:brushProperty name="color" value="#E71224"/>
    </inkml:brush>
  </inkml:definitions>
  <inkml:trace contextRef="#ctx0" brushRef="#br0">295 40 9416,'0'0'48,"-26"-16"1742,24 1-716,-1 6 934,-12 10-672,-33 20 1159,39-16-1660,0-1-1,-1 1 1,1-2 0,-1 1 0,-13 2-1,2-5 2265,18-1-2898,0 0 1,0 0-1,0 0 0,0 1 0,0-1 0,0 1 0,0 0 1,0 0-1,0 0 0,-3 1 0,5-1-46,16-7 870,-6 5-711,-16 25-179,-3 1-81,8-18 4,0 0-1,0 0 1,-1 0 0,0 0 0,-1-1-1,1 0 1,-1 1 0,0-1 0,-1 0-1,1-1 1,-1 1 0,-1-1 0,1 0-1,-1 0 1,-10 6 0,15-10 71,-3 1 159,7-8-209,135-136 49,-109 124-112,0 3 26,-29 15-27,18-13 185,-14 20-138,-1 1 0,0-1 0,0 0 0,0 1 0,2 15 0,-4-15-36,1 0 1,1 0-1,-1 0 0,1 0 0,7 12 0,-8-15-8,1 0 0,0-1 0,0 1-1,1-1 1,-1 1 0,1-1 0,0-1 0,0 1-1,0 0 1,1-1 0,5 4 0,-8-6-12,-1-1-5,1 1-1,-1-1 1,0 1 0,0 0-1,1 0 1,-1 0 0,0-1-1,0 1 1,0 0 0,0 0-1,0 1 1,0-1 0,0 0-1,-1 0 1,1 0-1,0 0 1,-1 1 0,1-1-1,0 0 1,-1 1 0,0-1-1,1 1 1,-1-1 0,0 0-1,0 1 1,1-1 0,-1 1-1,-1 1 1,0 1-1,-3 4 23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2303003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3536401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SLM is Simple Linear Model.</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a:t>Click to edit Master title style</a:t>
            </a:r>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86687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a:t>Click to edit Master title style</a:t>
            </a:r>
          </a:p>
        </p:txBody>
      </p:sp>
      <p:sp>
        <p:nvSpPr>
          <p:cNvPr id="8" name="Content Placeholder 7"/>
          <p:cNvSpPr>
            <a:spLocks noGrp="1"/>
          </p:cNvSpPr>
          <p:nvPr>
            <p:ph sz="quarter" idx="10"/>
          </p:nvPr>
        </p:nvSpPr>
        <p:spPr>
          <a:xfrm>
            <a:off x="247305" y="1407393"/>
            <a:ext cx="4019896" cy="3088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7"/>
          <p:cNvSpPr>
            <a:spLocks noGrp="1"/>
          </p:cNvSpPr>
          <p:nvPr>
            <p:ph sz="quarter" idx="11"/>
          </p:nvPr>
        </p:nvSpPr>
        <p:spPr>
          <a:xfrm>
            <a:off x="4666904" y="1417784"/>
            <a:ext cx="4019896" cy="3088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2655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customXml" Target="../ink/ink2.xml"/><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customXml" Target="../ink/ink4.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1.1</a:t>
            </a:r>
          </a:p>
        </p:txBody>
      </p:sp>
      <p:sp>
        <p:nvSpPr>
          <p:cNvPr id="3" name="Text Placeholder 2"/>
          <p:cNvSpPr>
            <a:spLocks noGrp="1"/>
          </p:cNvSpPr>
          <p:nvPr>
            <p:ph sz="quarter" idx="15"/>
          </p:nvPr>
        </p:nvSpPr>
        <p:spPr>
          <a:xfrm>
            <a:off x="703196" y="3657600"/>
            <a:ext cx="7737608" cy="611640"/>
          </a:xfrm>
          <a:noFill/>
        </p:spPr>
        <p:txBody>
          <a:bodyPr anchor="ctr">
            <a:normAutofit fontScale="92500" lnSpcReduction="10000"/>
          </a:bodyPr>
          <a:lstStyle/>
          <a:p>
            <a:pPr algn="ctr">
              <a:spcBef>
                <a:spcPts val="0"/>
              </a:spcBef>
              <a:buClr>
                <a:srgbClr val="008080"/>
              </a:buClr>
              <a:buSzPct val="25000"/>
              <a:buNone/>
            </a:pPr>
            <a:r>
              <a:rPr lang="en-US" altLang="en-US" sz="4000" dirty="0">
                <a:solidFill>
                  <a:schemeClr val="bg1"/>
                </a:solidFill>
                <a:ea typeface="Arial Black"/>
              </a:rPr>
              <a:t>Chapter 1</a:t>
            </a:r>
            <a:endParaRPr lang="en-US" sz="3600" dirty="0">
              <a:solidFill>
                <a:schemeClr val="bg1"/>
              </a:solidFill>
            </a:endParaRPr>
          </a:p>
        </p:txBody>
      </p:sp>
    </p:spTree>
    <p:extLst>
      <p:ext uri="{BB962C8B-B14F-4D97-AF65-F5344CB8AC3E}">
        <p14:creationId xmlns:p14="http://schemas.microsoft.com/office/powerpoint/2010/main" val="3798078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altLang="en-US" dirty="0"/>
              <a:t>Exam Data</a:t>
            </a:r>
            <a:endParaRPr lang="en-US" dirty="0"/>
          </a:p>
        </p:txBody>
      </p:sp>
      <p:sp>
        <p:nvSpPr>
          <p:cNvPr id="2" name="Content Placeholder 1"/>
          <p:cNvSpPr>
            <a:spLocks noGrp="1"/>
          </p:cNvSpPr>
          <p:nvPr>
            <p:ph idx="1"/>
          </p:nvPr>
        </p:nvSpPr>
        <p:spPr>
          <a:xfrm>
            <a:off x="106890" y="1371600"/>
            <a:ext cx="8960225" cy="1025605"/>
          </a:xfrm>
        </p:spPr>
        <p:txBody>
          <a:bodyPr>
            <a:normAutofit/>
          </a:bodyPr>
          <a:lstStyle/>
          <a:p>
            <a:pPr marL="0" indent="0">
              <a:buNone/>
            </a:pPr>
            <a:r>
              <a:rPr lang="en-US" altLang="en-US" dirty="0">
                <a:ea typeface="MS PGothic" panose="020B0600070205080204" pitchFamily="34" charset="-128"/>
              </a:rPr>
              <a:t>Key problem: If we see </a:t>
            </a:r>
            <a:r>
              <a:rPr lang="en-US" altLang="en-US" i="1" dirty="0">
                <a:ea typeface="MS PGothic" panose="020B0600070205080204" pitchFamily="34" charset="-128"/>
              </a:rPr>
              <a:t>only</a:t>
            </a:r>
            <a:r>
              <a:rPr lang="en-US" altLang="en-US" dirty="0">
                <a:ea typeface="MS PGothic" panose="020B0600070205080204" pitchFamily="34" charset="-128"/>
              </a:rPr>
              <a:t> the data pairs in a sample, how can we estimate the parameters (</a:t>
            </a:r>
            <a:r>
              <a:rPr lang="en-US" altLang="en-US" i="1" dirty="0">
                <a:ea typeface="MS PGothic" panose="020B0600070205080204" pitchFamily="34" charset="-128"/>
                <a:sym typeface="Symbol" panose="05050102010706020507" pitchFamily="18" charset="2"/>
              </a:rPr>
              <a:t>β</a:t>
            </a:r>
            <a:r>
              <a:rPr lang="en-US" altLang="en-US" baseline="-25000" dirty="0">
                <a:ea typeface="MS PGothic" panose="020B0600070205080204" pitchFamily="34" charset="-128"/>
                <a:sym typeface="Symbol" panose="05050102010706020507" pitchFamily="18" charset="2"/>
              </a:rPr>
              <a:t>0</a:t>
            </a:r>
            <a:r>
              <a:rPr lang="en-US" altLang="en-US" dirty="0">
                <a:ea typeface="MS PGothic" panose="020B0600070205080204" pitchFamily="34" charset="-128"/>
                <a:sym typeface="Symbol" panose="05050102010706020507" pitchFamily="18" charset="2"/>
              </a:rPr>
              <a:t>, </a:t>
            </a:r>
            <a:r>
              <a:rPr lang="en-US" altLang="en-US" i="1" dirty="0">
                <a:ea typeface="MS PGothic" panose="020B0600070205080204" pitchFamily="34" charset="-128"/>
                <a:sym typeface="Symbol" panose="05050102010706020507" pitchFamily="18" charset="2"/>
              </a:rPr>
              <a:t>β</a:t>
            </a:r>
            <a:r>
              <a:rPr lang="en-US" altLang="en-US" baseline="-25000" dirty="0">
                <a:ea typeface="MS PGothic" panose="020B0600070205080204" pitchFamily="34" charset="-128"/>
                <a:sym typeface="Symbol" panose="05050102010706020507" pitchFamily="18" charset="2"/>
              </a:rPr>
              <a:t>1</a:t>
            </a:r>
            <a:r>
              <a:rPr lang="en-US" altLang="en-US" dirty="0">
                <a:ea typeface="MS PGothic" panose="020B0600070205080204" pitchFamily="34" charset="-128"/>
                <a:sym typeface="Symbol" panose="05050102010706020507" pitchFamily="18" charset="2"/>
              </a:rPr>
              <a:t>, </a:t>
            </a:r>
            <a:r>
              <a:rPr lang="en-US" altLang="en-US" i="1" dirty="0">
                <a:ea typeface="MS PGothic" panose="020B0600070205080204" pitchFamily="34" charset="-128"/>
                <a:sym typeface="Symbol" panose="05050102010706020507" pitchFamily="18" charset="2"/>
              </a:rPr>
              <a:t>σ</a:t>
            </a:r>
            <a:r>
              <a:rPr lang="en-US" altLang="en-US" i="1" baseline="-25000" dirty="0">
                <a:ea typeface="MS PGothic" panose="020B0600070205080204" pitchFamily="34" charset="-128"/>
                <a:sym typeface="Symbol" panose="05050102010706020507" pitchFamily="18" charset="2"/>
              </a:rPr>
              <a:t>ε</a:t>
            </a:r>
            <a:r>
              <a:rPr lang="en-US" altLang="en-US" dirty="0">
                <a:ea typeface="MS PGothic" panose="020B0600070205080204" pitchFamily="34" charset="-128"/>
                <a:sym typeface="Symbol" panose="05050102010706020507" pitchFamily="18" charset="2"/>
              </a:rPr>
              <a:t>) </a:t>
            </a:r>
            <a:r>
              <a:rPr lang="en-US" altLang="en-US" dirty="0">
                <a:ea typeface="MS PGothic" panose="020B0600070205080204" pitchFamily="34" charset="-128"/>
              </a:rPr>
              <a:t>of the model?</a:t>
            </a:r>
          </a:p>
        </p:txBody>
      </p:sp>
      <p:graphicFrame>
        <p:nvGraphicFramePr>
          <p:cNvPr id="13" name="Table Placeholder 12"/>
          <p:cNvGraphicFramePr>
            <a:graphicFrameLocks noGrp="1"/>
          </p:cNvGraphicFramePr>
          <p:nvPr>
            <p:ph type="tbl" sz="quarter" idx="12"/>
            <p:extLst>
              <p:ext uri="{D42A27DB-BD31-4B8C-83A1-F6EECF244321}">
                <p14:modId xmlns:p14="http://schemas.microsoft.com/office/powerpoint/2010/main" val="2270937710"/>
              </p:ext>
            </p:extLst>
          </p:nvPr>
        </p:nvGraphicFramePr>
        <p:xfrm>
          <a:off x="304800" y="2486105"/>
          <a:ext cx="2436796" cy="3657600"/>
        </p:xfrm>
        <a:graphic>
          <a:graphicData uri="http://schemas.openxmlformats.org/drawingml/2006/table">
            <a:tbl>
              <a:tblPr firstRow="1" bandRow="1">
                <a:tableStyleId>{5940675A-B579-460E-94D1-54222C63F5DA}</a:tableStyleId>
              </a:tblPr>
              <a:tblGrid>
                <a:gridCol w="883703">
                  <a:extLst>
                    <a:ext uri="{9D8B030D-6E8A-4147-A177-3AD203B41FA5}">
                      <a16:colId xmlns:a16="http://schemas.microsoft.com/office/drawing/2014/main" val="20000"/>
                    </a:ext>
                  </a:extLst>
                </a:gridCol>
                <a:gridCol w="915453">
                  <a:extLst>
                    <a:ext uri="{9D8B030D-6E8A-4147-A177-3AD203B41FA5}">
                      <a16:colId xmlns:a16="http://schemas.microsoft.com/office/drawing/2014/main" val="20001"/>
                    </a:ext>
                  </a:extLst>
                </a:gridCol>
                <a:gridCol w="637640">
                  <a:extLst>
                    <a:ext uri="{9D8B030D-6E8A-4147-A177-3AD203B41FA5}">
                      <a16:colId xmlns:a16="http://schemas.microsoft.com/office/drawing/2014/main" val="20002"/>
                    </a:ext>
                  </a:extLst>
                </a:gridCol>
              </a:tblGrid>
              <a:tr h="152400">
                <a:tc>
                  <a:txBody>
                    <a:bodyPr/>
                    <a:lstStyle/>
                    <a:p>
                      <a:pPr algn="ctr"/>
                      <a:r>
                        <a:rPr lang="en-US" sz="1400" b="1" dirty="0">
                          <a:latin typeface="Arial" panose="020B0604020202020204" pitchFamily="34" charset="0"/>
                          <a:cs typeface="Arial" panose="020B0604020202020204" pitchFamily="34" charset="0"/>
                        </a:rPr>
                        <a:t>Student</a:t>
                      </a:r>
                    </a:p>
                  </a:txBody>
                  <a:tcPr marL="87839" marR="87839" anchor="ctr"/>
                </a:tc>
                <a:tc>
                  <a:txBody>
                    <a:bodyPr/>
                    <a:lstStyle/>
                    <a:p>
                      <a:pPr algn="ctr"/>
                      <a:r>
                        <a:rPr lang="en-US" sz="1400" b="1" dirty="0">
                          <a:latin typeface="Arial" panose="020B0604020202020204" pitchFamily="34" charset="0"/>
                          <a:cs typeface="Arial" panose="020B0604020202020204" pitchFamily="34" charset="0"/>
                        </a:rPr>
                        <a:t>Midterm</a:t>
                      </a:r>
                    </a:p>
                  </a:txBody>
                  <a:tcPr marL="87839" marR="87839" anchor="ctr"/>
                </a:tc>
                <a:tc>
                  <a:txBody>
                    <a:bodyPr/>
                    <a:lstStyle/>
                    <a:p>
                      <a:pPr algn="ctr"/>
                      <a:r>
                        <a:rPr lang="en-US" sz="1400" b="1" dirty="0">
                          <a:latin typeface="Arial" panose="020B0604020202020204" pitchFamily="34" charset="0"/>
                          <a:cs typeface="Arial" panose="020B0604020202020204" pitchFamily="34" charset="0"/>
                        </a:rPr>
                        <a:t>Final</a:t>
                      </a:r>
                    </a:p>
                  </a:txBody>
                  <a:tcPr marL="87839" marR="87839" anchor="ctr"/>
                </a:tc>
                <a:extLst>
                  <a:ext uri="{0D108BD9-81ED-4DB2-BD59-A6C34878D82A}">
                    <a16:rowId xmlns:a16="http://schemas.microsoft.com/office/drawing/2014/main" val="10000"/>
                  </a:ext>
                </a:extLst>
              </a:tr>
              <a:tr h="152400">
                <a:tc>
                  <a:txBody>
                    <a:bodyPr/>
                    <a:lstStyle/>
                    <a:p>
                      <a:pPr algn="l"/>
                      <a:r>
                        <a:rPr lang="en-US" sz="1400" dirty="0" err="1">
                          <a:latin typeface="Arial" panose="020B0604020202020204" pitchFamily="34" charset="0"/>
                          <a:cs typeface="Arial" panose="020B0604020202020204" pitchFamily="34" charset="0"/>
                        </a:rPr>
                        <a:t>Katelin</a:t>
                      </a:r>
                      <a:endParaRPr lang="en-US" sz="1400" dirty="0">
                        <a:latin typeface="Arial" panose="020B0604020202020204" pitchFamily="34" charset="0"/>
                        <a:cs typeface="Arial" panose="020B0604020202020204" pitchFamily="34" charset="0"/>
                      </a:endParaRPr>
                    </a:p>
                  </a:txBody>
                  <a:tcPr marL="87839" marR="87839" anchor="ctr"/>
                </a:tc>
                <a:tc>
                  <a:txBody>
                    <a:bodyPr/>
                    <a:lstStyle/>
                    <a:p>
                      <a:pPr algn="ctr"/>
                      <a:r>
                        <a:rPr lang="en-US" sz="1400" dirty="0">
                          <a:latin typeface="Arial" panose="020B0604020202020204" pitchFamily="34" charset="0"/>
                          <a:cs typeface="Arial" panose="020B0604020202020204" pitchFamily="34" charset="0"/>
                        </a:rPr>
                        <a:t>35</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53</a:t>
                      </a:r>
                    </a:p>
                  </a:txBody>
                  <a:tcPr marL="87839" marR="87839" anchor="ctr"/>
                </a:tc>
                <a:extLst>
                  <a:ext uri="{0D108BD9-81ED-4DB2-BD59-A6C34878D82A}">
                    <a16:rowId xmlns:a16="http://schemas.microsoft.com/office/drawing/2014/main" val="10001"/>
                  </a:ext>
                </a:extLst>
              </a:tr>
              <a:tr h="152400">
                <a:tc>
                  <a:txBody>
                    <a:bodyPr/>
                    <a:lstStyle/>
                    <a:p>
                      <a:pPr algn="l"/>
                      <a:r>
                        <a:rPr lang="en-US" sz="1400" dirty="0">
                          <a:latin typeface="Arial" panose="020B0604020202020204" pitchFamily="34" charset="0"/>
                          <a:cs typeface="Arial" panose="020B0604020202020204" pitchFamily="34" charset="0"/>
                        </a:rPr>
                        <a:t>Phoenix</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38</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68</a:t>
                      </a:r>
                    </a:p>
                  </a:txBody>
                  <a:tcPr marL="87839" marR="87839" anchor="ctr"/>
                </a:tc>
                <a:extLst>
                  <a:ext uri="{0D108BD9-81ED-4DB2-BD59-A6C34878D82A}">
                    <a16:rowId xmlns:a16="http://schemas.microsoft.com/office/drawing/2014/main" val="10002"/>
                  </a:ext>
                </a:extLst>
              </a:tr>
              <a:tr h="152400">
                <a:tc>
                  <a:txBody>
                    <a:bodyPr/>
                    <a:lstStyle/>
                    <a:p>
                      <a:pPr algn="l"/>
                      <a:r>
                        <a:rPr lang="en-US" sz="1400" dirty="0">
                          <a:latin typeface="Arial" panose="020B0604020202020204" pitchFamily="34" charset="0"/>
                          <a:cs typeface="Arial" panose="020B0604020202020204" pitchFamily="34" charset="0"/>
                        </a:rPr>
                        <a:t>Maria</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50</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93</a:t>
                      </a:r>
                    </a:p>
                  </a:txBody>
                  <a:tcPr marL="87839" marR="87839" anchor="ctr"/>
                </a:tc>
                <a:extLst>
                  <a:ext uri="{0D108BD9-81ED-4DB2-BD59-A6C34878D82A}">
                    <a16:rowId xmlns:a16="http://schemas.microsoft.com/office/drawing/2014/main" val="10003"/>
                  </a:ext>
                </a:extLst>
              </a:tr>
              <a:tr h="152400">
                <a:tc>
                  <a:txBody>
                    <a:bodyPr/>
                    <a:lstStyle/>
                    <a:p>
                      <a:pPr algn="l"/>
                      <a:r>
                        <a:rPr lang="en-US" sz="1400" dirty="0">
                          <a:latin typeface="Arial" panose="020B0604020202020204" pitchFamily="34" charset="0"/>
                          <a:cs typeface="Arial" panose="020B0604020202020204" pitchFamily="34" charset="0"/>
                        </a:rPr>
                        <a:t>Adam</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39</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80</a:t>
                      </a:r>
                    </a:p>
                  </a:txBody>
                  <a:tcPr marL="87839" marR="87839" anchor="ctr"/>
                </a:tc>
                <a:extLst>
                  <a:ext uri="{0D108BD9-81ED-4DB2-BD59-A6C34878D82A}">
                    <a16:rowId xmlns:a16="http://schemas.microsoft.com/office/drawing/2014/main" val="10004"/>
                  </a:ext>
                </a:extLst>
              </a:tr>
              <a:tr h="152400">
                <a:tc>
                  <a:txBody>
                    <a:bodyPr/>
                    <a:lstStyle/>
                    <a:p>
                      <a:pPr algn="l"/>
                      <a:r>
                        <a:rPr lang="en-US" sz="1400" b="0" dirty="0">
                          <a:latin typeface="Arial" panose="020B0604020202020204" pitchFamily="34" charset="0"/>
                          <a:cs typeface="Arial" panose="020B0604020202020204" pitchFamily="34" charset="0"/>
                        </a:rPr>
                        <a:t>Michelle</a:t>
                      </a:r>
                    </a:p>
                  </a:txBody>
                  <a:tcPr marL="87839" marR="8783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Arial" panose="020B0604020202020204" pitchFamily="34" charset="0"/>
                          <a:ea typeface="ＭＳ Ｐゴシック" charset="0"/>
                          <a:cs typeface="Arial" panose="020B0604020202020204" pitchFamily="34" charset="0"/>
                        </a:rPr>
                        <a:t>37</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82</a:t>
                      </a:r>
                    </a:p>
                  </a:txBody>
                  <a:tcPr marL="87839" marR="87839" anchor="ctr"/>
                </a:tc>
                <a:extLst>
                  <a:ext uri="{0D108BD9-81ED-4DB2-BD59-A6C34878D82A}">
                    <a16:rowId xmlns:a16="http://schemas.microsoft.com/office/drawing/2014/main" val="10005"/>
                  </a:ext>
                </a:extLst>
              </a:tr>
              <a:tr h="152400">
                <a:tc>
                  <a:txBody>
                    <a:bodyPr/>
                    <a:lstStyle/>
                    <a:p>
                      <a:pPr algn="l"/>
                      <a:r>
                        <a:rPr lang="en-US" sz="1400" dirty="0" err="1">
                          <a:latin typeface="Arial" panose="020B0604020202020204" pitchFamily="34" charset="0"/>
                          <a:cs typeface="Arial" panose="020B0604020202020204" pitchFamily="34" charset="0"/>
                        </a:rPr>
                        <a:t>Allyssa</a:t>
                      </a:r>
                      <a:endParaRPr lang="en-US" sz="1400" dirty="0">
                        <a:latin typeface="Arial" panose="020B0604020202020204" pitchFamily="34" charset="0"/>
                        <a:cs typeface="Arial" panose="020B0604020202020204" pitchFamily="34" charset="0"/>
                      </a:endParaRPr>
                    </a:p>
                  </a:txBody>
                  <a:tcPr marL="87839" marR="87839" anchor="ctr"/>
                </a:tc>
                <a:tc>
                  <a:txBody>
                    <a:bodyPr/>
                    <a:lstStyle/>
                    <a:p>
                      <a:pPr algn="ctr"/>
                      <a:r>
                        <a:rPr lang="en-US" sz="1400" dirty="0">
                          <a:latin typeface="Arial" panose="020B0604020202020204" pitchFamily="34" charset="0"/>
                          <a:cs typeface="Arial" panose="020B0604020202020204" pitchFamily="34" charset="0"/>
                        </a:rPr>
                        <a:t>46</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87</a:t>
                      </a:r>
                    </a:p>
                  </a:txBody>
                  <a:tcPr marL="87839" marR="87839" anchor="ctr"/>
                </a:tc>
                <a:extLst>
                  <a:ext uri="{0D108BD9-81ED-4DB2-BD59-A6C34878D82A}">
                    <a16:rowId xmlns:a16="http://schemas.microsoft.com/office/drawing/2014/main" val="10006"/>
                  </a:ext>
                </a:extLst>
              </a:tr>
              <a:tr h="152400">
                <a:tc>
                  <a:txBody>
                    <a:bodyPr/>
                    <a:lstStyle/>
                    <a:p>
                      <a:pPr algn="l"/>
                      <a:r>
                        <a:rPr lang="en-US" sz="1400" dirty="0" err="1">
                          <a:latin typeface="Arial" panose="020B0604020202020204" pitchFamily="34" charset="0"/>
                          <a:cs typeface="Arial" panose="020B0604020202020204" pitchFamily="34" charset="0"/>
                        </a:rPr>
                        <a:t>Chrissy</a:t>
                      </a:r>
                      <a:endParaRPr lang="en-US" sz="1400" dirty="0">
                        <a:latin typeface="Arial" panose="020B0604020202020204" pitchFamily="34" charset="0"/>
                        <a:cs typeface="Arial" panose="020B0604020202020204" pitchFamily="34" charset="0"/>
                      </a:endParaRPr>
                    </a:p>
                  </a:txBody>
                  <a:tcPr marL="87839" marR="87839" anchor="ctr"/>
                </a:tc>
                <a:tc>
                  <a:txBody>
                    <a:bodyPr/>
                    <a:lstStyle/>
                    <a:p>
                      <a:pPr algn="ctr"/>
                      <a:r>
                        <a:rPr lang="en-US" sz="1400" dirty="0">
                          <a:latin typeface="Arial" panose="020B0604020202020204" pitchFamily="34" charset="0"/>
                          <a:cs typeface="Arial" panose="020B0604020202020204" pitchFamily="34" charset="0"/>
                        </a:rPr>
                        <a:t>32</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69</a:t>
                      </a:r>
                    </a:p>
                  </a:txBody>
                  <a:tcPr marL="87839" marR="87839" anchor="ctr"/>
                </a:tc>
                <a:extLst>
                  <a:ext uri="{0D108BD9-81ED-4DB2-BD59-A6C34878D82A}">
                    <a16:rowId xmlns:a16="http://schemas.microsoft.com/office/drawing/2014/main" val="10007"/>
                  </a:ext>
                </a:extLst>
              </a:tr>
              <a:tr h="152400">
                <a:tc>
                  <a:txBody>
                    <a:bodyPr/>
                    <a:lstStyle/>
                    <a:p>
                      <a:pPr algn="l"/>
                      <a:r>
                        <a:rPr lang="en-US" sz="1400" dirty="0">
                          <a:latin typeface="Arial" panose="020B0604020202020204" pitchFamily="34" charset="0"/>
                          <a:cs typeface="Arial" panose="020B0604020202020204" pitchFamily="34" charset="0"/>
                        </a:rPr>
                        <a:t>Jessica</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24</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44</a:t>
                      </a:r>
                    </a:p>
                  </a:txBody>
                  <a:tcPr marL="87839" marR="87839" anchor="ctr"/>
                </a:tc>
                <a:extLst>
                  <a:ext uri="{0D108BD9-81ED-4DB2-BD59-A6C34878D82A}">
                    <a16:rowId xmlns:a16="http://schemas.microsoft.com/office/drawing/2014/main" val="10008"/>
                  </a:ext>
                </a:extLst>
              </a:tr>
              <a:tr h="152400">
                <a:tc>
                  <a:txBody>
                    <a:bodyPr/>
                    <a:lstStyle/>
                    <a:p>
                      <a:pPr algn="l"/>
                      <a:r>
                        <a:rPr lang="en-US" sz="1400" dirty="0">
                          <a:latin typeface="Arial" panose="020B0604020202020204" pitchFamily="34" charset="0"/>
                          <a:cs typeface="Arial" panose="020B0604020202020204" pitchFamily="34" charset="0"/>
                        </a:rPr>
                        <a:t>Ryan</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48</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79</a:t>
                      </a:r>
                    </a:p>
                  </a:txBody>
                  <a:tcPr marL="87839" marR="87839" anchor="ctr"/>
                </a:tc>
                <a:extLst>
                  <a:ext uri="{0D108BD9-81ED-4DB2-BD59-A6C34878D82A}">
                    <a16:rowId xmlns:a16="http://schemas.microsoft.com/office/drawing/2014/main" val="10009"/>
                  </a:ext>
                </a:extLst>
              </a:tr>
              <a:tr h="152400">
                <a:tc>
                  <a:txBody>
                    <a:bodyPr/>
                    <a:lstStyle/>
                    <a:p>
                      <a:pPr algn="l"/>
                      <a:r>
                        <a:rPr lang="en-US" sz="1400" dirty="0">
                          <a:latin typeface="Arial" panose="020B0604020202020204" pitchFamily="34" charset="0"/>
                          <a:cs typeface="Arial" panose="020B0604020202020204" pitchFamily="34" charset="0"/>
                        </a:rPr>
                        <a:t>Gabe</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41</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80</a:t>
                      </a:r>
                    </a:p>
                  </a:txBody>
                  <a:tcPr marL="87839" marR="87839" anchor="ctr"/>
                </a:tc>
                <a:extLst>
                  <a:ext uri="{0D108BD9-81ED-4DB2-BD59-A6C34878D82A}">
                    <a16:rowId xmlns:a16="http://schemas.microsoft.com/office/drawing/2014/main" val="10010"/>
                  </a:ext>
                </a:extLst>
              </a:tr>
              <a:tr h="152400">
                <a:tc>
                  <a:txBody>
                    <a:bodyPr/>
                    <a:lstStyle/>
                    <a:p>
                      <a:pPr algn="l"/>
                      <a:r>
                        <a:rPr lang="en-US" sz="1400" dirty="0">
                          <a:latin typeface="Arial" panose="020B0604020202020204" pitchFamily="34" charset="0"/>
                          <a:cs typeface="Arial" panose="020B0604020202020204" pitchFamily="34" charset="0"/>
                        </a:rPr>
                        <a:t>Ramon</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40</a:t>
                      </a:r>
                    </a:p>
                  </a:txBody>
                  <a:tcPr marL="87839" marR="87839" anchor="ctr"/>
                </a:tc>
                <a:tc>
                  <a:txBody>
                    <a:bodyPr/>
                    <a:lstStyle/>
                    <a:p>
                      <a:pPr algn="ctr"/>
                      <a:r>
                        <a:rPr lang="en-US" sz="1400" dirty="0">
                          <a:latin typeface="Arial" panose="020B0604020202020204" pitchFamily="34" charset="0"/>
                          <a:cs typeface="Arial" panose="020B0604020202020204" pitchFamily="34" charset="0"/>
                        </a:rPr>
                        <a:t>95</a:t>
                      </a:r>
                    </a:p>
                  </a:txBody>
                  <a:tcPr marL="87839" marR="87839" anchor="ctr"/>
                </a:tc>
                <a:extLst>
                  <a:ext uri="{0D108BD9-81ED-4DB2-BD59-A6C34878D82A}">
                    <a16:rowId xmlns:a16="http://schemas.microsoft.com/office/drawing/2014/main" val="10011"/>
                  </a:ext>
                </a:extLst>
              </a:tr>
            </a:tbl>
          </a:graphicData>
        </a:graphic>
      </p:graphicFrame>
      <p:graphicFrame>
        <p:nvGraphicFramePr>
          <p:cNvPr id="5" name="Table Placeholder 11">
            <a:extLst>
              <a:ext uri="{FF2B5EF4-FFF2-40B4-BE49-F238E27FC236}">
                <a16:creationId xmlns:a16="http://schemas.microsoft.com/office/drawing/2014/main" id="{EC8FA9FA-AEB5-489D-B113-B5860C4E42AD}"/>
              </a:ext>
            </a:extLst>
          </p:cNvPr>
          <p:cNvGraphicFramePr>
            <a:graphicFrameLocks/>
          </p:cNvGraphicFramePr>
          <p:nvPr>
            <p:extLst>
              <p:ext uri="{D42A27DB-BD31-4B8C-83A1-F6EECF244321}">
                <p14:modId xmlns:p14="http://schemas.microsoft.com/office/powerpoint/2010/main" val="3566090368"/>
              </p:ext>
            </p:extLst>
          </p:nvPr>
        </p:nvGraphicFramePr>
        <p:xfrm>
          <a:off x="3346688" y="2486105"/>
          <a:ext cx="2480628" cy="3352800"/>
        </p:xfrm>
        <a:graphic>
          <a:graphicData uri="http://schemas.openxmlformats.org/drawingml/2006/table">
            <a:tbl>
              <a:tblPr firstRow="1">
                <a:tableStyleId>{5940675A-B579-460E-94D1-54222C63F5DA}</a:tableStyleId>
              </a:tblPr>
              <a:tblGrid>
                <a:gridCol w="913130">
                  <a:extLst>
                    <a:ext uri="{9D8B030D-6E8A-4147-A177-3AD203B41FA5}">
                      <a16:colId xmlns:a16="http://schemas.microsoft.com/office/drawing/2014/main" val="20000"/>
                    </a:ext>
                  </a:extLst>
                </a:gridCol>
                <a:gridCol w="922655">
                  <a:extLst>
                    <a:ext uri="{9D8B030D-6E8A-4147-A177-3AD203B41FA5}">
                      <a16:colId xmlns:a16="http://schemas.microsoft.com/office/drawing/2014/main" val="20001"/>
                    </a:ext>
                  </a:extLst>
                </a:gridCol>
                <a:gridCol w="644843">
                  <a:extLst>
                    <a:ext uri="{9D8B030D-6E8A-4147-A177-3AD203B41FA5}">
                      <a16:colId xmlns:a16="http://schemas.microsoft.com/office/drawing/2014/main" val="20002"/>
                    </a:ext>
                  </a:extLst>
                </a:gridCol>
              </a:tblGrid>
              <a:tr h="0">
                <a:tc>
                  <a:txBody>
                    <a:bodyPr/>
                    <a:lstStyle/>
                    <a:p>
                      <a:pPr algn="ctr"/>
                      <a:r>
                        <a:rPr lang="en-US" sz="1400" b="1" dirty="0">
                          <a:latin typeface="Arial" pitchFamily="34" charset="0"/>
                          <a:cs typeface="Arial" pitchFamily="34" charset="0"/>
                        </a:rPr>
                        <a:t>Student</a:t>
                      </a:r>
                    </a:p>
                  </a:txBody>
                  <a:tcPr anchor="ctr" horzOverflow="overflow"/>
                </a:tc>
                <a:tc>
                  <a:txBody>
                    <a:bodyPr/>
                    <a:lstStyle/>
                    <a:p>
                      <a:pPr algn="ctr"/>
                      <a:r>
                        <a:rPr lang="en-US" sz="1400" b="1" dirty="0">
                          <a:latin typeface="Arial" pitchFamily="34" charset="0"/>
                          <a:cs typeface="Arial" pitchFamily="34" charset="0"/>
                        </a:rPr>
                        <a:t>Midterm</a:t>
                      </a:r>
                    </a:p>
                  </a:txBody>
                  <a:tcPr anchor="ctr" horzOverflow="overflow"/>
                </a:tc>
                <a:tc>
                  <a:txBody>
                    <a:bodyPr/>
                    <a:lstStyle/>
                    <a:p>
                      <a:pPr algn="ctr"/>
                      <a:r>
                        <a:rPr lang="en-US" sz="1400" b="1" dirty="0">
                          <a:latin typeface="Arial" pitchFamily="34" charset="0"/>
                          <a:cs typeface="Arial" pitchFamily="34" charset="0"/>
                        </a:rPr>
                        <a:t>Final</a:t>
                      </a:r>
                    </a:p>
                  </a:txBody>
                  <a:tcPr anchor="ctr" horzOverflow="overflow"/>
                </a:tc>
                <a:extLst>
                  <a:ext uri="{0D108BD9-81ED-4DB2-BD59-A6C34878D82A}">
                    <a16:rowId xmlns:a16="http://schemas.microsoft.com/office/drawing/2014/main" val="10000"/>
                  </a:ext>
                </a:extLst>
              </a:tr>
              <a:tr h="138545">
                <a:tc>
                  <a:txBody>
                    <a:bodyPr/>
                    <a:lstStyle/>
                    <a:p>
                      <a:pPr algn="l"/>
                      <a:r>
                        <a:rPr lang="en-US" sz="1400" b="0" dirty="0">
                          <a:latin typeface="Arial" panose="020B0604020202020204" pitchFamily="34" charset="0"/>
                          <a:cs typeface="Arial" panose="020B0604020202020204" pitchFamily="34" charset="0"/>
                        </a:rPr>
                        <a:t>Katie</a:t>
                      </a:r>
                    </a:p>
                  </a:txBody>
                  <a:tcPr horzOverflow="overflow"/>
                </a:tc>
                <a:tc>
                  <a:txBody>
                    <a:bodyPr/>
                    <a:lstStyle/>
                    <a:p>
                      <a:pPr algn="ctr"/>
                      <a:r>
                        <a:rPr lang="en-US" sz="1400" dirty="0">
                          <a:latin typeface="Arial" panose="020B0604020202020204" pitchFamily="34" charset="0"/>
                          <a:cs typeface="Arial" panose="020B0604020202020204" pitchFamily="34" charset="0"/>
                        </a:rPr>
                        <a:t>44</a:t>
                      </a:r>
                    </a:p>
                  </a:txBody>
                  <a:tcPr horzOverflow="overflow"/>
                </a:tc>
                <a:tc>
                  <a:txBody>
                    <a:bodyPr/>
                    <a:lstStyle/>
                    <a:p>
                      <a:pPr algn="ctr"/>
                      <a:r>
                        <a:rPr lang="en-US" sz="1400" dirty="0">
                          <a:latin typeface="Arial" panose="020B0604020202020204" pitchFamily="34" charset="0"/>
                          <a:cs typeface="Arial" panose="020B0604020202020204" pitchFamily="34" charset="0"/>
                        </a:rPr>
                        <a:t>71</a:t>
                      </a:r>
                    </a:p>
                  </a:txBody>
                  <a:tcPr horzOverflow="overflow"/>
                </a:tc>
                <a:extLst>
                  <a:ext uri="{0D108BD9-81ED-4DB2-BD59-A6C34878D82A}">
                    <a16:rowId xmlns:a16="http://schemas.microsoft.com/office/drawing/2014/main" val="10001"/>
                  </a:ext>
                </a:extLst>
              </a:tr>
              <a:tr h="153785">
                <a:tc>
                  <a:txBody>
                    <a:bodyPr/>
                    <a:lstStyle/>
                    <a:p>
                      <a:pPr algn="l"/>
                      <a:r>
                        <a:rPr lang="en-US" sz="1400" b="0" dirty="0" err="1">
                          <a:latin typeface="Arial" panose="020B0604020202020204" pitchFamily="34" charset="0"/>
                          <a:cs typeface="Arial" panose="020B0604020202020204" pitchFamily="34" charset="0"/>
                        </a:rPr>
                        <a:t>McKayla</a:t>
                      </a:r>
                      <a:endParaRPr lang="en-US" sz="1400" b="0" dirty="0">
                        <a:latin typeface="Arial" panose="020B0604020202020204" pitchFamily="34" charset="0"/>
                        <a:cs typeface="Arial" panose="020B0604020202020204" pitchFamily="34" charset="0"/>
                      </a:endParaRPr>
                    </a:p>
                  </a:txBody>
                  <a:tcPr horzOverflow="overflow"/>
                </a:tc>
                <a:tc>
                  <a:txBody>
                    <a:bodyPr/>
                    <a:lstStyle/>
                    <a:p>
                      <a:pPr algn="ctr"/>
                      <a:r>
                        <a:rPr lang="en-US" sz="1400" dirty="0">
                          <a:latin typeface="Arial" panose="020B0604020202020204" pitchFamily="34" charset="0"/>
                          <a:cs typeface="Arial" panose="020B0604020202020204" pitchFamily="34" charset="0"/>
                        </a:rPr>
                        <a:t>48</a:t>
                      </a:r>
                    </a:p>
                  </a:txBody>
                  <a:tcPr horzOverflow="overflow"/>
                </a:tc>
                <a:tc>
                  <a:txBody>
                    <a:bodyPr/>
                    <a:lstStyle/>
                    <a:p>
                      <a:pPr algn="ctr"/>
                      <a:r>
                        <a:rPr lang="en-US" sz="1400" dirty="0">
                          <a:latin typeface="Arial" panose="020B0604020202020204" pitchFamily="34" charset="0"/>
                          <a:cs typeface="Arial" panose="020B0604020202020204" pitchFamily="34" charset="0"/>
                        </a:rPr>
                        <a:t>92</a:t>
                      </a:r>
                    </a:p>
                  </a:txBody>
                  <a:tcPr horzOverflow="overflow"/>
                </a:tc>
                <a:extLst>
                  <a:ext uri="{0D108BD9-81ED-4DB2-BD59-A6C34878D82A}">
                    <a16:rowId xmlns:a16="http://schemas.microsoft.com/office/drawing/2014/main" val="10002"/>
                  </a:ext>
                </a:extLst>
              </a:tr>
              <a:tr h="0">
                <a:tc>
                  <a:txBody>
                    <a:bodyPr/>
                    <a:lstStyle/>
                    <a:p>
                      <a:pPr algn="l"/>
                      <a:r>
                        <a:rPr lang="en-US" sz="1400" b="0" dirty="0">
                          <a:latin typeface="Arial" panose="020B0604020202020204" pitchFamily="34" charset="0"/>
                          <a:cs typeface="Arial" panose="020B0604020202020204" pitchFamily="34" charset="0"/>
                        </a:rPr>
                        <a:t>Maggie</a:t>
                      </a:r>
                    </a:p>
                  </a:txBody>
                  <a:tcPr horzOverflow="overflow"/>
                </a:tc>
                <a:tc>
                  <a:txBody>
                    <a:bodyPr/>
                    <a:lstStyle/>
                    <a:p>
                      <a:pPr algn="ctr"/>
                      <a:r>
                        <a:rPr lang="en-US" sz="1400" dirty="0">
                          <a:latin typeface="Arial" panose="020B0604020202020204" pitchFamily="34" charset="0"/>
                          <a:cs typeface="Arial" panose="020B0604020202020204" pitchFamily="34" charset="0"/>
                        </a:rPr>
                        <a:t>28</a:t>
                      </a:r>
                    </a:p>
                  </a:txBody>
                  <a:tcPr horzOverflow="overflow"/>
                </a:tc>
                <a:tc>
                  <a:txBody>
                    <a:bodyPr/>
                    <a:lstStyle/>
                    <a:p>
                      <a:pPr algn="ctr"/>
                      <a:r>
                        <a:rPr lang="en-US" sz="1400" dirty="0">
                          <a:latin typeface="Arial" panose="020B0604020202020204" pitchFamily="34" charset="0"/>
                          <a:cs typeface="Arial" panose="020B0604020202020204" pitchFamily="34" charset="0"/>
                        </a:rPr>
                        <a:t>67</a:t>
                      </a:r>
                    </a:p>
                  </a:txBody>
                  <a:tcPr horzOverflow="overflow"/>
                </a:tc>
                <a:extLst>
                  <a:ext uri="{0D108BD9-81ED-4DB2-BD59-A6C34878D82A}">
                    <a16:rowId xmlns:a16="http://schemas.microsoft.com/office/drawing/2014/main" val="10003"/>
                  </a:ext>
                </a:extLst>
              </a:tr>
              <a:tr h="0">
                <a:tc>
                  <a:txBody>
                    <a:bodyPr/>
                    <a:lstStyle/>
                    <a:p>
                      <a:pPr algn="l"/>
                      <a:r>
                        <a:rPr lang="en-US" sz="1400" b="0" dirty="0">
                          <a:latin typeface="Arial" panose="020B0604020202020204" pitchFamily="34" charset="0"/>
                          <a:cs typeface="Arial" panose="020B0604020202020204" pitchFamily="34" charset="0"/>
                        </a:rPr>
                        <a:t>Jaime</a:t>
                      </a:r>
                    </a:p>
                  </a:txBody>
                  <a:tcPr horzOverflow="overflow"/>
                </a:tc>
                <a:tc>
                  <a:txBody>
                    <a:bodyPr/>
                    <a:lstStyle/>
                    <a:p>
                      <a:pPr algn="ctr"/>
                      <a:r>
                        <a:rPr lang="en-US" sz="1400" dirty="0">
                          <a:latin typeface="Arial" panose="020B0604020202020204" pitchFamily="34" charset="0"/>
                          <a:cs typeface="Arial" panose="020B0604020202020204" pitchFamily="34" charset="0"/>
                        </a:rPr>
                        <a:t>46</a:t>
                      </a:r>
                    </a:p>
                  </a:txBody>
                  <a:tcPr horzOverflow="overflow"/>
                </a:tc>
                <a:tc>
                  <a:txBody>
                    <a:bodyPr/>
                    <a:lstStyle/>
                    <a:p>
                      <a:pPr algn="ctr"/>
                      <a:r>
                        <a:rPr lang="en-US" sz="1400" dirty="0">
                          <a:latin typeface="Arial" panose="020B0604020202020204" pitchFamily="34" charset="0"/>
                          <a:cs typeface="Arial" panose="020B0604020202020204" pitchFamily="34" charset="0"/>
                        </a:rPr>
                        <a:t>85</a:t>
                      </a:r>
                    </a:p>
                  </a:txBody>
                  <a:tcPr horzOverflow="overflow"/>
                </a:tc>
                <a:extLst>
                  <a:ext uri="{0D108BD9-81ED-4DB2-BD59-A6C34878D82A}">
                    <a16:rowId xmlns:a16="http://schemas.microsoft.com/office/drawing/2014/main" val="10004"/>
                  </a:ext>
                </a:extLst>
              </a:tr>
              <a:tr h="123305">
                <a:tc>
                  <a:txBody>
                    <a:bodyPr/>
                    <a:lstStyle/>
                    <a:p>
                      <a:pPr algn="l"/>
                      <a:r>
                        <a:rPr lang="en-US" sz="1400" b="0" dirty="0">
                          <a:latin typeface="Arial" panose="020B0604020202020204" pitchFamily="34" charset="0"/>
                          <a:cs typeface="Arial" panose="020B0604020202020204" pitchFamily="34" charset="0"/>
                        </a:rPr>
                        <a:t>Tommy</a:t>
                      </a:r>
                    </a:p>
                  </a:txBody>
                  <a:tcPr horzOverflow="overflow"/>
                </a:tc>
                <a:tc>
                  <a:txBody>
                    <a:bodyPr/>
                    <a:lstStyle/>
                    <a:p>
                      <a:pPr algn="ctr"/>
                      <a:r>
                        <a:rPr lang="en-US" sz="1400" dirty="0">
                          <a:latin typeface="Arial" panose="020B0604020202020204" pitchFamily="34" charset="0"/>
                          <a:cs typeface="Arial" panose="020B0604020202020204" pitchFamily="34" charset="0"/>
                        </a:rPr>
                        <a:t>48</a:t>
                      </a:r>
                    </a:p>
                  </a:txBody>
                  <a:tcPr horzOverflow="overflow"/>
                </a:tc>
                <a:tc>
                  <a:txBody>
                    <a:bodyPr/>
                    <a:lstStyle/>
                    <a:p>
                      <a:pPr algn="ctr"/>
                      <a:r>
                        <a:rPr lang="en-US" sz="1400" dirty="0">
                          <a:latin typeface="Arial" panose="020B0604020202020204" pitchFamily="34" charset="0"/>
                          <a:cs typeface="Arial" panose="020B0604020202020204" pitchFamily="34" charset="0"/>
                        </a:rPr>
                        <a:t>92</a:t>
                      </a:r>
                    </a:p>
                  </a:txBody>
                  <a:tcPr horzOverflow="overflow"/>
                </a:tc>
                <a:extLst>
                  <a:ext uri="{0D108BD9-81ED-4DB2-BD59-A6C34878D82A}">
                    <a16:rowId xmlns:a16="http://schemas.microsoft.com/office/drawing/2014/main" val="10005"/>
                  </a:ext>
                </a:extLst>
              </a:tr>
              <a:tr h="1385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Thad</a:t>
                      </a:r>
                    </a:p>
                  </a:txBody>
                  <a:tcPr horzOverflow="overflow"/>
                </a:tc>
                <a:tc>
                  <a:txBody>
                    <a:bodyPr/>
                    <a:lstStyle/>
                    <a:p>
                      <a:pPr algn="ctr"/>
                      <a:r>
                        <a:rPr lang="en-US" sz="1400" dirty="0">
                          <a:latin typeface="Arial" panose="020B0604020202020204" pitchFamily="34" charset="0"/>
                          <a:cs typeface="Arial" panose="020B0604020202020204" pitchFamily="34" charset="0"/>
                        </a:rPr>
                        <a:t>43</a:t>
                      </a:r>
                    </a:p>
                  </a:txBody>
                  <a:tcPr horzOverflow="overflow"/>
                </a:tc>
                <a:tc>
                  <a:txBody>
                    <a:bodyPr/>
                    <a:lstStyle/>
                    <a:p>
                      <a:pPr algn="ctr"/>
                      <a:r>
                        <a:rPr lang="en-US" sz="1400" dirty="0">
                          <a:latin typeface="Arial" panose="020B0604020202020204" pitchFamily="34" charset="0"/>
                          <a:cs typeface="Arial" panose="020B0604020202020204" pitchFamily="34" charset="0"/>
                        </a:rPr>
                        <a:t>95</a:t>
                      </a:r>
                    </a:p>
                  </a:txBody>
                  <a:tcPr horzOverflow="overflow"/>
                </a:tc>
                <a:extLst>
                  <a:ext uri="{0D108BD9-81ED-4DB2-BD59-A6C34878D82A}">
                    <a16:rowId xmlns:a16="http://schemas.microsoft.com/office/drawing/2014/main" val="10006"/>
                  </a:ext>
                </a:extLst>
              </a:tr>
              <a:tr h="153785">
                <a:tc>
                  <a:txBody>
                    <a:bodyPr/>
                    <a:lstStyle/>
                    <a:p>
                      <a:pPr algn="l"/>
                      <a:r>
                        <a:rPr lang="en-US" sz="1400" b="0" dirty="0">
                          <a:latin typeface="Arial" panose="020B0604020202020204" pitchFamily="34" charset="0"/>
                          <a:cs typeface="Arial" panose="020B0604020202020204" pitchFamily="34" charset="0"/>
                        </a:rPr>
                        <a:t>Amber</a:t>
                      </a:r>
                    </a:p>
                  </a:txBody>
                  <a:tcPr horzOverflow="overflow"/>
                </a:tc>
                <a:tc>
                  <a:txBody>
                    <a:bodyPr/>
                    <a:lstStyle/>
                    <a:p>
                      <a:pPr algn="ctr"/>
                      <a:r>
                        <a:rPr lang="en-US" sz="1400" dirty="0">
                          <a:latin typeface="Arial" panose="020B0604020202020204" pitchFamily="34" charset="0"/>
                          <a:cs typeface="Arial" panose="020B0604020202020204" pitchFamily="34" charset="0"/>
                        </a:rPr>
                        <a:t>33</a:t>
                      </a:r>
                    </a:p>
                  </a:txBody>
                  <a:tcPr horzOverflow="overflow"/>
                </a:tc>
                <a:tc>
                  <a:txBody>
                    <a:bodyPr/>
                    <a:lstStyle/>
                    <a:p>
                      <a:pPr algn="ctr"/>
                      <a:r>
                        <a:rPr lang="en-US" sz="1400" dirty="0">
                          <a:latin typeface="Arial" panose="020B0604020202020204" pitchFamily="34" charset="0"/>
                          <a:cs typeface="Arial" panose="020B0604020202020204" pitchFamily="34" charset="0"/>
                        </a:rPr>
                        <a:t>80</a:t>
                      </a:r>
                    </a:p>
                  </a:txBody>
                  <a:tcPr horzOverflow="overflow"/>
                </a:tc>
                <a:extLst>
                  <a:ext uri="{0D108BD9-81ED-4DB2-BD59-A6C34878D82A}">
                    <a16:rowId xmlns:a16="http://schemas.microsoft.com/office/drawing/2014/main" val="1000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Taylor</a:t>
                      </a:r>
                    </a:p>
                  </a:txBody>
                  <a:tcPr horzOverflow="overflow"/>
                </a:tc>
                <a:tc>
                  <a:txBody>
                    <a:bodyPr/>
                    <a:lstStyle/>
                    <a:p>
                      <a:pPr algn="ctr"/>
                      <a:r>
                        <a:rPr lang="en-US" sz="1400" dirty="0">
                          <a:latin typeface="Arial" panose="020B0604020202020204" pitchFamily="34" charset="0"/>
                          <a:cs typeface="Arial" panose="020B0604020202020204" pitchFamily="34" charset="0"/>
                        </a:rPr>
                        <a:t>30</a:t>
                      </a:r>
                    </a:p>
                  </a:txBody>
                  <a:tcPr horzOverflow="overflow"/>
                </a:tc>
                <a:tc>
                  <a:txBody>
                    <a:bodyPr/>
                    <a:lstStyle/>
                    <a:p>
                      <a:pPr algn="ctr"/>
                      <a:r>
                        <a:rPr lang="en-US" sz="1400" dirty="0">
                          <a:latin typeface="Arial" panose="020B0604020202020204" pitchFamily="34" charset="0"/>
                          <a:cs typeface="Arial" panose="020B0604020202020204" pitchFamily="34" charset="0"/>
                        </a:rPr>
                        <a:t>56</a:t>
                      </a:r>
                    </a:p>
                  </a:txBody>
                  <a:tcPr horzOverflow="overflow"/>
                </a:tc>
                <a:extLst>
                  <a:ext uri="{0D108BD9-81ED-4DB2-BD59-A6C34878D82A}">
                    <a16:rowId xmlns:a16="http://schemas.microsoft.com/office/drawing/2014/main" val="259990945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Lindsey</a:t>
                      </a:r>
                    </a:p>
                  </a:txBody>
                  <a:tcPr horzOverflow="overflow"/>
                </a:tc>
                <a:tc>
                  <a:txBody>
                    <a:bodyPr/>
                    <a:lstStyle/>
                    <a:p>
                      <a:pPr algn="ctr"/>
                      <a:r>
                        <a:rPr lang="en-US" sz="1400" dirty="0">
                          <a:latin typeface="Arial" panose="020B0604020202020204" pitchFamily="34" charset="0"/>
                          <a:cs typeface="Arial" panose="020B0604020202020204" pitchFamily="34" charset="0"/>
                        </a:rPr>
                        <a:t>28</a:t>
                      </a:r>
                    </a:p>
                  </a:txBody>
                  <a:tcPr horzOverflow="overflow"/>
                </a:tc>
                <a:tc>
                  <a:txBody>
                    <a:bodyPr/>
                    <a:lstStyle/>
                    <a:p>
                      <a:pPr algn="ctr"/>
                      <a:r>
                        <a:rPr lang="en-US" sz="1400" dirty="0">
                          <a:latin typeface="Arial" panose="020B0604020202020204" pitchFamily="34" charset="0"/>
                          <a:cs typeface="Arial" panose="020B0604020202020204" pitchFamily="34" charset="0"/>
                        </a:rPr>
                        <a:t>60</a:t>
                      </a:r>
                    </a:p>
                  </a:txBody>
                  <a:tcPr horzOverflow="overflow"/>
                </a:tc>
                <a:extLst>
                  <a:ext uri="{0D108BD9-81ED-4DB2-BD59-A6C34878D82A}">
                    <a16:rowId xmlns:a16="http://schemas.microsoft.com/office/drawing/2014/main" val="10009"/>
                  </a:ext>
                </a:extLst>
              </a:tr>
              <a:tr h="1233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Nicholas</a:t>
                      </a:r>
                    </a:p>
                  </a:txBody>
                  <a:tcPr horzOverflow="overflow"/>
                </a:tc>
                <a:tc>
                  <a:txBody>
                    <a:bodyPr/>
                    <a:lstStyle/>
                    <a:p>
                      <a:pPr algn="ctr"/>
                      <a:r>
                        <a:rPr lang="en-US" sz="1400" dirty="0">
                          <a:latin typeface="Arial" panose="020B0604020202020204" pitchFamily="34" charset="0"/>
                          <a:cs typeface="Arial" panose="020B0604020202020204" pitchFamily="34" charset="0"/>
                        </a:rPr>
                        <a:t>45</a:t>
                      </a:r>
                    </a:p>
                  </a:txBody>
                  <a:tcPr horzOverflow="overflow"/>
                </a:tc>
                <a:tc>
                  <a:txBody>
                    <a:bodyPr/>
                    <a:lstStyle/>
                    <a:p>
                      <a:pPr algn="ctr"/>
                      <a:r>
                        <a:rPr lang="en-US" sz="1400" dirty="0">
                          <a:latin typeface="Arial" panose="020B0604020202020204" pitchFamily="34" charset="0"/>
                          <a:cs typeface="Arial" panose="020B0604020202020204" pitchFamily="34" charset="0"/>
                        </a:rPr>
                        <a:t>82</a:t>
                      </a:r>
                    </a:p>
                  </a:txBody>
                  <a:tcPr horzOverflow="overflow"/>
                </a:tc>
                <a:extLst>
                  <a:ext uri="{0D108BD9-81ED-4DB2-BD59-A6C34878D82A}">
                    <a16:rowId xmlns:a16="http://schemas.microsoft.com/office/drawing/2014/main" val="10010"/>
                  </a:ext>
                </a:extLst>
              </a:tr>
            </a:tbl>
          </a:graphicData>
        </a:graphic>
      </p:graphicFrame>
      <p:graphicFrame>
        <p:nvGraphicFramePr>
          <p:cNvPr id="6" name="Table Placeholder 10"/>
          <p:cNvGraphicFramePr>
            <a:graphicFrameLocks/>
          </p:cNvGraphicFramePr>
          <p:nvPr>
            <p:extLst>
              <p:ext uri="{D42A27DB-BD31-4B8C-83A1-F6EECF244321}">
                <p14:modId xmlns:p14="http://schemas.microsoft.com/office/powerpoint/2010/main" val="1972062466"/>
              </p:ext>
            </p:extLst>
          </p:nvPr>
        </p:nvGraphicFramePr>
        <p:xfrm>
          <a:off x="6248400" y="2486105"/>
          <a:ext cx="2458403" cy="3352800"/>
        </p:xfrm>
        <a:graphic>
          <a:graphicData uri="http://schemas.openxmlformats.org/drawingml/2006/table">
            <a:tbl>
              <a:tblPr firstRow="1" bandRow="1">
                <a:tableStyleId>{5940675A-B579-460E-94D1-54222C63F5DA}</a:tableStyleId>
              </a:tblPr>
              <a:tblGrid>
                <a:gridCol w="890905">
                  <a:extLst>
                    <a:ext uri="{9D8B030D-6E8A-4147-A177-3AD203B41FA5}">
                      <a16:colId xmlns:a16="http://schemas.microsoft.com/office/drawing/2014/main" val="20000"/>
                    </a:ext>
                  </a:extLst>
                </a:gridCol>
                <a:gridCol w="922655">
                  <a:extLst>
                    <a:ext uri="{9D8B030D-6E8A-4147-A177-3AD203B41FA5}">
                      <a16:colId xmlns:a16="http://schemas.microsoft.com/office/drawing/2014/main" val="20001"/>
                    </a:ext>
                  </a:extLst>
                </a:gridCol>
                <a:gridCol w="644843">
                  <a:extLst>
                    <a:ext uri="{9D8B030D-6E8A-4147-A177-3AD203B41FA5}">
                      <a16:colId xmlns:a16="http://schemas.microsoft.com/office/drawing/2014/main" val="20002"/>
                    </a:ext>
                  </a:extLst>
                </a:gridCol>
              </a:tblGrid>
              <a:tr h="152400">
                <a:tc>
                  <a:txBody>
                    <a:bodyPr/>
                    <a:lstStyle/>
                    <a:p>
                      <a:pPr algn="ctr"/>
                      <a:r>
                        <a:rPr lang="en-US" sz="1400" b="1" dirty="0">
                          <a:latin typeface="Arial" panose="020B0604020202020204" pitchFamily="34" charset="0"/>
                          <a:cs typeface="Arial" panose="020B0604020202020204" pitchFamily="34" charset="0"/>
                        </a:rPr>
                        <a:t>Student</a:t>
                      </a:r>
                    </a:p>
                  </a:txBody>
                  <a:tcPr anchor="ctr"/>
                </a:tc>
                <a:tc>
                  <a:txBody>
                    <a:bodyPr/>
                    <a:lstStyle/>
                    <a:p>
                      <a:pPr algn="ctr"/>
                      <a:r>
                        <a:rPr lang="en-US" sz="1400" b="1" dirty="0">
                          <a:latin typeface="Arial" panose="020B0604020202020204" pitchFamily="34" charset="0"/>
                          <a:cs typeface="Arial" panose="020B0604020202020204" pitchFamily="34" charset="0"/>
                        </a:rPr>
                        <a:t>Midterm</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Final</a:t>
                      </a:r>
                    </a:p>
                  </a:txBody>
                  <a:tcPr anchor="ctr"/>
                </a:tc>
                <a:extLst>
                  <a:ext uri="{0D108BD9-81ED-4DB2-BD59-A6C34878D82A}">
                    <a16:rowId xmlns:a16="http://schemas.microsoft.com/office/drawing/2014/main" val="10000"/>
                  </a:ext>
                </a:extLst>
              </a:tr>
              <a:tr h="152400">
                <a:tc>
                  <a:txBody>
                    <a:bodyPr/>
                    <a:lstStyle/>
                    <a:p>
                      <a:r>
                        <a:rPr lang="en-US" sz="1400" b="0" dirty="0">
                          <a:latin typeface="Arial" panose="020B0604020202020204" pitchFamily="34" charset="0"/>
                          <a:cs typeface="Arial" panose="020B0604020202020204" pitchFamily="34" charset="0"/>
                        </a:rPr>
                        <a:t>Louis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34</a:t>
                      </a:r>
                    </a:p>
                  </a:txBody>
                  <a:tcPr/>
                </a:tc>
                <a:tc>
                  <a:txBody>
                    <a:bodyPr/>
                    <a:lstStyle/>
                    <a:p>
                      <a:pPr algn="ctr"/>
                      <a:r>
                        <a:rPr lang="en-US" sz="1400" b="0" dirty="0">
                          <a:latin typeface="Arial" panose="020B0604020202020204" pitchFamily="34" charset="0"/>
                          <a:cs typeface="Arial" panose="020B0604020202020204" pitchFamily="34" charset="0"/>
                        </a:rPr>
                        <a:t>86</a:t>
                      </a:r>
                    </a:p>
                  </a:txBody>
                  <a:tcPr/>
                </a:tc>
                <a:extLst>
                  <a:ext uri="{0D108BD9-81ED-4DB2-BD59-A6C34878D82A}">
                    <a16:rowId xmlns:a16="http://schemas.microsoft.com/office/drawing/2014/main" val="10001"/>
                  </a:ext>
                </a:extLst>
              </a:tr>
              <a:tr h="152400">
                <a:tc>
                  <a:txBody>
                    <a:bodyPr/>
                    <a:lstStyle/>
                    <a:p>
                      <a:r>
                        <a:rPr lang="en-US" sz="1400" b="0" dirty="0">
                          <a:latin typeface="Arial" panose="020B0604020202020204" pitchFamily="34" charset="0"/>
                          <a:cs typeface="Arial" panose="020B0604020202020204" pitchFamily="34" charset="0"/>
                        </a:rPr>
                        <a:t>Garrett</a:t>
                      </a:r>
                    </a:p>
                  </a:txBody>
                  <a:tcPr/>
                </a:tc>
                <a:tc>
                  <a:txBody>
                    <a:bodyPr/>
                    <a:lstStyle/>
                    <a:p>
                      <a:pPr algn="ctr"/>
                      <a:r>
                        <a:rPr lang="en-US" sz="1400" b="0" dirty="0">
                          <a:latin typeface="Arial" panose="020B0604020202020204" pitchFamily="34" charset="0"/>
                          <a:cs typeface="Arial" panose="020B0604020202020204" pitchFamily="34" charset="0"/>
                        </a:rPr>
                        <a:t>28</a:t>
                      </a:r>
                    </a:p>
                  </a:txBody>
                  <a:tcPr/>
                </a:tc>
                <a:tc>
                  <a:txBody>
                    <a:bodyPr/>
                    <a:lstStyle/>
                    <a:p>
                      <a:pPr algn="ctr"/>
                      <a:r>
                        <a:rPr lang="en-US" sz="1400" b="0" dirty="0">
                          <a:latin typeface="Arial" panose="020B0604020202020204" pitchFamily="34" charset="0"/>
                          <a:cs typeface="Arial" panose="020B0604020202020204" pitchFamily="34" charset="0"/>
                        </a:rPr>
                        <a:t>42</a:t>
                      </a:r>
                    </a:p>
                  </a:txBody>
                  <a:tcPr/>
                </a:tc>
                <a:extLst>
                  <a:ext uri="{0D108BD9-81ED-4DB2-BD59-A6C34878D82A}">
                    <a16:rowId xmlns:a16="http://schemas.microsoft.com/office/drawing/2014/main" val="10002"/>
                  </a:ext>
                </a:extLst>
              </a:tr>
              <a:tr h="152400">
                <a:tc>
                  <a:txBody>
                    <a:bodyPr/>
                    <a:lstStyle/>
                    <a:p>
                      <a:r>
                        <a:rPr lang="en-US" sz="1400" b="0" dirty="0">
                          <a:latin typeface="Arial" panose="020B0604020202020204" pitchFamily="34" charset="0"/>
                          <a:cs typeface="Arial" panose="020B0604020202020204" pitchFamily="34" charset="0"/>
                        </a:rPr>
                        <a:t>Kirk</a:t>
                      </a:r>
                    </a:p>
                  </a:txBody>
                  <a:tcPr/>
                </a:tc>
                <a:tc>
                  <a:txBody>
                    <a:bodyPr/>
                    <a:lstStyle/>
                    <a:p>
                      <a:pPr algn="ctr"/>
                      <a:r>
                        <a:rPr lang="en-US" sz="1400" b="0" dirty="0">
                          <a:latin typeface="Arial" panose="020B0604020202020204" pitchFamily="34" charset="0"/>
                          <a:cs typeface="Arial" panose="020B0604020202020204" pitchFamily="34" charset="0"/>
                        </a:rPr>
                        <a:t>42</a:t>
                      </a:r>
                    </a:p>
                  </a:txBody>
                  <a:tcPr/>
                </a:tc>
                <a:tc>
                  <a:txBody>
                    <a:bodyPr/>
                    <a:lstStyle/>
                    <a:p>
                      <a:pPr algn="ctr"/>
                      <a:r>
                        <a:rPr lang="en-US" sz="1400" b="0" dirty="0">
                          <a:latin typeface="Arial" panose="020B0604020202020204" pitchFamily="34" charset="0"/>
                          <a:cs typeface="Arial" panose="020B0604020202020204" pitchFamily="34" charset="0"/>
                        </a:rPr>
                        <a:t>85</a:t>
                      </a:r>
                    </a:p>
                  </a:txBody>
                  <a:tcPr/>
                </a:tc>
                <a:extLst>
                  <a:ext uri="{0D108BD9-81ED-4DB2-BD59-A6C34878D82A}">
                    <a16:rowId xmlns:a16="http://schemas.microsoft.com/office/drawing/2014/main" val="10003"/>
                  </a:ext>
                </a:extLst>
              </a:tr>
              <a:tr h="152400">
                <a:tc>
                  <a:txBody>
                    <a:bodyPr/>
                    <a:lstStyle/>
                    <a:p>
                      <a:r>
                        <a:rPr lang="en-US" sz="1400" b="0" dirty="0">
                          <a:latin typeface="Arial" panose="020B0604020202020204" pitchFamily="34" charset="0"/>
                          <a:cs typeface="Arial" panose="020B0604020202020204" pitchFamily="34" charset="0"/>
                        </a:rPr>
                        <a:t>Mallory</a:t>
                      </a:r>
                    </a:p>
                  </a:txBody>
                  <a:tcPr/>
                </a:tc>
                <a:tc>
                  <a:txBody>
                    <a:bodyPr/>
                    <a:lstStyle/>
                    <a:p>
                      <a:pPr algn="ctr"/>
                      <a:r>
                        <a:rPr lang="en-US" sz="1400" b="0" dirty="0">
                          <a:latin typeface="Arial" panose="020B0604020202020204" pitchFamily="34" charset="0"/>
                          <a:cs typeface="Arial" panose="020B0604020202020204" pitchFamily="34" charset="0"/>
                        </a:rPr>
                        <a:t>31</a:t>
                      </a:r>
                    </a:p>
                  </a:txBody>
                  <a:tcPr/>
                </a:tc>
                <a:tc>
                  <a:txBody>
                    <a:bodyPr/>
                    <a:lstStyle/>
                    <a:p>
                      <a:pPr algn="ctr"/>
                      <a:r>
                        <a:rPr lang="en-US" sz="1400" b="0" dirty="0">
                          <a:latin typeface="Arial" panose="020B0604020202020204" pitchFamily="34" charset="0"/>
                          <a:cs typeface="Arial" panose="020B0604020202020204" pitchFamily="34" charset="0"/>
                        </a:rPr>
                        <a:t>70</a:t>
                      </a:r>
                    </a:p>
                  </a:txBody>
                  <a:tcPr/>
                </a:tc>
                <a:extLst>
                  <a:ext uri="{0D108BD9-81ED-4DB2-BD59-A6C34878D82A}">
                    <a16:rowId xmlns:a16="http://schemas.microsoft.com/office/drawing/2014/main" val="10004"/>
                  </a:ext>
                </a:extLst>
              </a:tr>
              <a:tr h="152400">
                <a:tc>
                  <a:txBody>
                    <a:bodyPr/>
                    <a:lstStyle/>
                    <a:p>
                      <a:r>
                        <a:rPr lang="en-US" sz="1400" b="0" dirty="0">
                          <a:latin typeface="Arial" panose="020B0604020202020204" pitchFamily="34" charset="0"/>
                          <a:cs typeface="Arial" panose="020B0604020202020204" pitchFamily="34" charset="0"/>
                        </a:rPr>
                        <a:t>Hillary</a:t>
                      </a:r>
                    </a:p>
                  </a:txBody>
                  <a:tcPr/>
                </a:tc>
                <a:tc>
                  <a:txBody>
                    <a:bodyPr/>
                    <a:lstStyle/>
                    <a:p>
                      <a:pPr algn="ctr"/>
                      <a:r>
                        <a:rPr lang="en-US" sz="1400" b="0" dirty="0">
                          <a:latin typeface="Arial" panose="020B0604020202020204" pitchFamily="34" charset="0"/>
                          <a:cs typeface="Arial" panose="020B0604020202020204" pitchFamily="34" charset="0"/>
                        </a:rPr>
                        <a:t>46</a:t>
                      </a:r>
                    </a:p>
                  </a:txBody>
                  <a:tcPr/>
                </a:tc>
                <a:tc>
                  <a:txBody>
                    <a:bodyPr/>
                    <a:lstStyle/>
                    <a:p>
                      <a:pPr algn="ctr"/>
                      <a:r>
                        <a:rPr lang="en-US" sz="1400" b="0" dirty="0">
                          <a:latin typeface="Arial" panose="020B0604020202020204" pitchFamily="34" charset="0"/>
                          <a:cs typeface="Arial" panose="020B0604020202020204" pitchFamily="34" charset="0"/>
                        </a:rPr>
                        <a:t>82</a:t>
                      </a:r>
                    </a:p>
                  </a:txBody>
                  <a:tcPr/>
                </a:tc>
                <a:extLst>
                  <a:ext uri="{0D108BD9-81ED-4DB2-BD59-A6C34878D82A}">
                    <a16:rowId xmlns:a16="http://schemas.microsoft.com/office/drawing/2014/main" val="10005"/>
                  </a:ext>
                </a:extLst>
              </a:tr>
              <a:tr h="152400">
                <a:tc>
                  <a:txBody>
                    <a:bodyPr/>
                    <a:lstStyle/>
                    <a:p>
                      <a:r>
                        <a:rPr lang="en-US" sz="1400" b="0" dirty="0">
                          <a:latin typeface="Arial" panose="020B0604020202020204" pitchFamily="34" charset="0"/>
                          <a:cs typeface="Arial" panose="020B0604020202020204" pitchFamily="34" charset="0"/>
                        </a:rPr>
                        <a:t>Marcus</a:t>
                      </a:r>
                    </a:p>
                  </a:txBody>
                  <a:tcPr/>
                </a:tc>
                <a:tc>
                  <a:txBody>
                    <a:bodyPr/>
                    <a:lstStyle/>
                    <a:p>
                      <a:pPr algn="ctr"/>
                      <a:r>
                        <a:rPr lang="en-US" sz="1400" b="0" dirty="0">
                          <a:latin typeface="Arial" panose="020B0604020202020204" pitchFamily="34" charset="0"/>
                          <a:cs typeface="Arial" panose="020B0604020202020204" pitchFamily="34" charset="0"/>
                        </a:rPr>
                        <a:t>30</a:t>
                      </a:r>
                    </a:p>
                  </a:txBody>
                  <a:tcPr/>
                </a:tc>
                <a:tc>
                  <a:txBody>
                    <a:bodyPr/>
                    <a:lstStyle/>
                    <a:p>
                      <a:pPr algn="ctr"/>
                      <a:r>
                        <a:rPr lang="en-US" sz="1400" b="0" dirty="0">
                          <a:latin typeface="Arial" panose="020B0604020202020204" pitchFamily="34" charset="0"/>
                          <a:cs typeface="Arial" panose="020B0604020202020204" pitchFamily="34" charset="0"/>
                        </a:rPr>
                        <a:t>60</a:t>
                      </a:r>
                    </a:p>
                  </a:txBody>
                  <a:tcPr/>
                </a:tc>
                <a:extLst>
                  <a:ext uri="{0D108BD9-81ED-4DB2-BD59-A6C34878D82A}">
                    <a16:rowId xmlns:a16="http://schemas.microsoft.com/office/drawing/2014/main" val="10006"/>
                  </a:ext>
                </a:extLst>
              </a:tr>
              <a:tr h="152400">
                <a:tc>
                  <a:txBody>
                    <a:bodyPr/>
                    <a:lstStyle/>
                    <a:p>
                      <a:r>
                        <a:rPr lang="en-US" sz="1400" b="0" dirty="0">
                          <a:latin typeface="Arial" panose="020B0604020202020204" pitchFamily="34" charset="0"/>
                          <a:cs typeface="Arial" panose="020B0604020202020204" pitchFamily="34" charset="0"/>
                        </a:rPr>
                        <a:t>Justin</a:t>
                      </a:r>
                    </a:p>
                  </a:txBody>
                  <a:tcPr/>
                </a:tc>
                <a:tc>
                  <a:txBody>
                    <a:bodyPr/>
                    <a:lstStyle/>
                    <a:p>
                      <a:pPr algn="ctr"/>
                      <a:r>
                        <a:rPr lang="en-US" sz="1400" b="0" dirty="0">
                          <a:latin typeface="Arial" panose="020B0604020202020204" pitchFamily="34" charset="0"/>
                          <a:cs typeface="Arial" panose="020B0604020202020204" pitchFamily="34" charset="0"/>
                        </a:rPr>
                        <a:t>38</a:t>
                      </a:r>
                    </a:p>
                  </a:txBody>
                  <a:tcPr/>
                </a:tc>
                <a:tc>
                  <a:txBody>
                    <a:bodyPr/>
                    <a:lstStyle/>
                    <a:p>
                      <a:pPr algn="ctr"/>
                      <a:r>
                        <a:rPr lang="en-US" sz="1400" b="0" dirty="0">
                          <a:latin typeface="Arial" panose="020B0604020202020204" pitchFamily="34" charset="0"/>
                          <a:cs typeface="Arial" panose="020B0604020202020204" pitchFamily="34" charset="0"/>
                        </a:rPr>
                        <a:t>87</a:t>
                      </a:r>
                    </a:p>
                  </a:txBody>
                  <a:tcPr/>
                </a:tc>
                <a:extLst>
                  <a:ext uri="{0D108BD9-81ED-4DB2-BD59-A6C34878D82A}">
                    <a16:rowId xmlns:a16="http://schemas.microsoft.com/office/drawing/2014/main" val="10007"/>
                  </a:ext>
                </a:extLst>
              </a:tr>
              <a:tr h="152400">
                <a:tc>
                  <a:txBody>
                    <a:bodyPr/>
                    <a:lstStyle/>
                    <a:p>
                      <a:r>
                        <a:rPr lang="en-US" sz="1400" b="0" dirty="0">
                          <a:latin typeface="Arial" panose="020B0604020202020204" pitchFamily="34" charset="0"/>
                          <a:cs typeface="Arial" panose="020B0604020202020204" pitchFamily="34" charset="0"/>
                        </a:rPr>
                        <a:t>Quinn</a:t>
                      </a:r>
                    </a:p>
                  </a:txBody>
                  <a:tcPr/>
                </a:tc>
                <a:tc>
                  <a:txBody>
                    <a:bodyPr/>
                    <a:lstStyle/>
                    <a:p>
                      <a:pPr algn="ctr"/>
                      <a:r>
                        <a:rPr lang="en-US" sz="1400" b="0" dirty="0">
                          <a:latin typeface="Arial" panose="020B0604020202020204" pitchFamily="34" charset="0"/>
                          <a:cs typeface="Arial" panose="020B0604020202020204" pitchFamily="34" charset="0"/>
                        </a:rPr>
                        <a:t>38</a:t>
                      </a:r>
                    </a:p>
                  </a:txBody>
                  <a:tcPr/>
                </a:tc>
                <a:tc>
                  <a:txBody>
                    <a:bodyPr/>
                    <a:lstStyle/>
                    <a:p>
                      <a:pPr algn="ctr"/>
                      <a:r>
                        <a:rPr lang="en-US" sz="1400" b="0" dirty="0">
                          <a:latin typeface="Arial" panose="020B0604020202020204" pitchFamily="34" charset="0"/>
                          <a:cs typeface="Arial" panose="020B0604020202020204" pitchFamily="34" charset="0"/>
                        </a:rPr>
                        <a:t>62</a:t>
                      </a:r>
                    </a:p>
                  </a:txBody>
                  <a:tcPr/>
                </a:tc>
                <a:extLst>
                  <a:ext uri="{0D108BD9-81ED-4DB2-BD59-A6C34878D82A}">
                    <a16:rowId xmlns:a16="http://schemas.microsoft.com/office/drawing/2014/main" val="10008"/>
                  </a:ext>
                </a:extLst>
              </a:tr>
              <a:tr h="152400">
                <a:tc>
                  <a:txBody>
                    <a:bodyPr/>
                    <a:lstStyle/>
                    <a:p>
                      <a:r>
                        <a:rPr lang="en-US" sz="1400" b="0" dirty="0" err="1">
                          <a:latin typeface="Arial" panose="020B0604020202020204" pitchFamily="34" charset="0"/>
                          <a:cs typeface="Arial" panose="020B0604020202020204" pitchFamily="34" charset="0"/>
                        </a:rPr>
                        <a:t>Merika</a:t>
                      </a:r>
                      <a:endParaRPr lang="en-US" sz="1400" b="0" dirty="0">
                        <a:latin typeface="Arial" panose="020B0604020202020204" pitchFamily="34" charset="0"/>
                        <a:cs typeface="Arial" panose="020B0604020202020204" pitchFamily="34" charset="0"/>
                      </a:endParaRPr>
                    </a:p>
                  </a:txBody>
                  <a:tcPr/>
                </a:tc>
                <a:tc>
                  <a:txBody>
                    <a:bodyPr/>
                    <a:lstStyle/>
                    <a:p>
                      <a:pPr algn="ctr"/>
                      <a:r>
                        <a:rPr lang="en-US" sz="1400" b="0" dirty="0">
                          <a:latin typeface="Arial" panose="020B0604020202020204" pitchFamily="34" charset="0"/>
                          <a:cs typeface="Arial" panose="020B0604020202020204" pitchFamily="34" charset="0"/>
                        </a:rPr>
                        <a:t>30</a:t>
                      </a:r>
                    </a:p>
                  </a:txBody>
                  <a:tcPr/>
                </a:tc>
                <a:tc>
                  <a:txBody>
                    <a:bodyPr/>
                    <a:lstStyle/>
                    <a:p>
                      <a:pPr algn="ctr"/>
                      <a:r>
                        <a:rPr lang="en-US" sz="1400" b="0" dirty="0">
                          <a:latin typeface="Arial" panose="020B0604020202020204" pitchFamily="34" charset="0"/>
                          <a:cs typeface="Arial" panose="020B0604020202020204" pitchFamily="34" charset="0"/>
                        </a:rPr>
                        <a:t>74</a:t>
                      </a:r>
                    </a:p>
                  </a:txBody>
                  <a:tcPr/>
                </a:tc>
                <a:extLst>
                  <a:ext uri="{0D108BD9-81ED-4DB2-BD59-A6C34878D82A}">
                    <a16:rowId xmlns:a16="http://schemas.microsoft.com/office/drawing/2014/main" val="10009"/>
                  </a:ext>
                </a:extLst>
              </a:tr>
              <a:tr h="152400">
                <a:tc>
                  <a:txBody>
                    <a:bodyPr/>
                    <a:lstStyle/>
                    <a:p>
                      <a:r>
                        <a:rPr lang="en-US" sz="1400" b="0" dirty="0" err="1">
                          <a:latin typeface="Arial" panose="020B0604020202020204" pitchFamily="34" charset="0"/>
                          <a:cs typeface="Arial" panose="020B0604020202020204" pitchFamily="34" charset="0"/>
                        </a:rPr>
                        <a:t>Nobu</a:t>
                      </a:r>
                      <a:endParaRPr lang="en-US" sz="1400" b="0" dirty="0">
                        <a:latin typeface="Arial" panose="020B0604020202020204" pitchFamily="34" charset="0"/>
                        <a:cs typeface="Arial" panose="020B0604020202020204" pitchFamily="34" charset="0"/>
                      </a:endParaRPr>
                    </a:p>
                  </a:txBody>
                  <a:tcPr/>
                </a:tc>
                <a:tc>
                  <a:txBody>
                    <a:bodyPr/>
                    <a:lstStyle/>
                    <a:p>
                      <a:pPr algn="ctr"/>
                      <a:r>
                        <a:rPr lang="en-US" sz="1400" b="0" dirty="0">
                          <a:latin typeface="Arial" panose="020B0604020202020204" pitchFamily="34" charset="0"/>
                          <a:cs typeface="Arial" panose="020B0604020202020204" pitchFamily="34" charset="0"/>
                        </a:rPr>
                        <a:t>38</a:t>
                      </a:r>
                    </a:p>
                  </a:txBody>
                  <a:tcPr/>
                </a:tc>
                <a:tc>
                  <a:txBody>
                    <a:bodyPr/>
                    <a:lstStyle/>
                    <a:p>
                      <a:pPr algn="ctr"/>
                      <a:r>
                        <a:rPr lang="en-US" sz="1400" b="0" dirty="0">
                          <a:latin typeface="Arial" panose="020B0604020202020204" pitchFamily="34" charset="0"/>
                          <a:cs typeface="Arial" panose="020B0604020202020204" pitchFamily="34" charset="0"/>
                        </a:rPr>
                        <a:t>79</a:t>
                      </a: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72400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Scatterplot</a:t>
            </a:r>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altLang="en-US" dirty="0">
                <a:ea typeface="MS PGothic" panose="020B0600070205080204" pitchFamily="34" charset="-128"/>
              </a:rPr>
              <a:t>Visual display of the relationship between two quantitative variables</a:t>
            </a:r>
          </a:p>
        </p:txBody>
      </p:sp>
      <p:pic>
        <p:nvPicPr>
          <p:cNvPr id="7" name="Picture 2" descr="A scatterplot graph the visual display of the relationship between two quantitative variables. The scatterplot graph has X along the horizontal axis and Y along the vertical axis. Nine points are scattered on the graph. A text besides the graph reads, Where’s the best line through the data?. A line below the graph reads, R: plot open parenthesis Final is similar to Midterm, dataequalsMidtermFinal close parenthes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14838" y="2553538"/>
            <a:ext cx="7142874" cy="357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1303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ea typeface="MS PGothic" panose="020B0600070205080204" pitchFamily="34" charset="-128"/>
              </a:rPr>
              <a:t>One Possible Model</a:t>
            </a:r>
            <a:endParaRPr lang="en-US" dirty="0"/>
          </a:p>
        </p:txBody>
      </p:sp>
      <p:pic>
        <p:nvPicPr>
          <p:cNvPr id="12" name="Picture 2" descr="A scatterplot graph explains one possible model. The graph has Midterm along the horizontal axis ranging from 25 to 50 in increments of 5 and Final along the vertical axis ranging from 40 to 90 in increments of 10. A regression line that is parallel to the horizontal axis corresponds to 75 mark on the vertical axis. The graph shows a cluster of points from 28 to 48 on the horizontal axis and from 52 to 90 on the vertical axis. Three points lie significantly at (24, 43), (28, 41), and (35, 53)."/>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008909" y="1522268"/>
            <a:ext cx="5126182" cy="3887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4" name="Content Placeholder 3"/>
              <p:cNvSpPr>
                <a:spLocks noGrp="1"/>
              </p:cNvSpPr>
              <p:nvPr>
                <p:ph type="body" sz="quarter" idx="10"/>
              </p:nvPr>
            </p:nvSpPr>
            <p:spPr>
              <a:xfrm>
                <a:off x="2646089" y="5598438"/>
                <a:ext cx="3678511" cy="573762"/>
              </a:xfrm>
            </p:spPr>
            <p:txBody>
              <a:bodyPr/>
              <a:lstStyle/>
              <a:p>
                <a:pPr marL="0" indent="0">
                  <a:buNone/>
                </a:pPr>
                <a:r>
                  <a:rPr lang="en-US" altLang="en-US" dirty="0"/>
                  <a:t>Final mean = </a:t>
                </a:r>
                <a14:m>
                  <m:oMath xmlns:m="http://schemas.openxmlformats.org/officeDocument/2006/math">
                    <m:acc>
                      <m:accPr>
                        <m:chr m:val="̅"/>
                        <m:ctrlPr>
                          <a:rPr lang="en-US" altLang="en-US" i="1">
                            <a:latin typeface="Cambria Math" panose="02040503050406030204" pitchFamily="18" charset="0"/>
                          </a:rPr>
                        </m:ctrlPr>
                      </m:accPr>
                      <m:e>
                        <m:r>
                          <a:rPr lang="en-US" altLang="en-US" i="1">
                            <a:latin typeface="Cambria Math" panose="02040503050406030204" pitchFamily="18" charset="0"/>
                          </a:rPr>
                          <m:t>𝑦</m:t>
                        </m:r>
                      </m:e>
                    </m:acc>
                    <m:r>
                      <a:rPr lang="en-US" altLang="en-US" i="1">
                        <a:latin typeface="Cambria Math" panose="02040503050406030204" pitchFamily="18" charset="0"/>
                      </a:rPr>
                      <m:t>=75.4</m:t>
                    </m:r>
                  </m:oMath>
                </a14:m>
                <a:r>
                  <a:rPr lang="en-US" altLang="en-US" dirty="0"/>
                  <a:t> </a:t>
                </a:r>
              </a:p>
            </p:txBody>
          </p:sp>
        </mc:Choice>
        <mc:Fallback xmlns="">
          <p:sp>
            <p:nvSpPr>
              <p:cNvPr id="4" name="Content Placeholder 3"/>
              <p:cNvSpPr>
                <a:spLocks noGrp="1" noRot="1" noChangeAspect="1" noMove="1" noResize="1" noEditPoints="1" noAdjustHandles="1" noChangeArrowheads="1" noChangeShapeType="1" noTextEdit="1"/>
              </p:cNvSpPr>
              <p:nvPr>
                <p:ph type="body" sz="quarter" idx="10"/>
              </p:nvPr>
            </p:nvSpPr>
            <p:spPr>
              <a:xfrm>
                <a:off x="2646089" y="5598438"/>
                <a:ext cx="3678511" cy="573762"/>
              </a:xfrm>
              <a:blipFill rotWithShape="1">
                <a:blip r:embed="rId3"/>
                <a:stretch>
                  <a:fillRect l="-2815" t="-9474" b="-10526"/>
                </a:stretch>
              </a:blipFill>
            </p:spPr>
            <p:txBody>
              <a:bodyPr/>
              <a:lstStyle/>
              <a:p>
                <a:r>
                  <a:rPr lang="en-US">
                    <a:noFill/>
                  </a:rPr>
                  <a:t> </a:t>
                </a:r>
              </a:p>
            </p:txBody>
          </p:sp>
        </mc:Fallback>
      </mc:AlternateContent>
    </p:spTree>
    <p:extLst>
      <p:ext uri="{BB962C8B-B14F-4D97-AF65-F5344CB8AC3E}">
        <p14:creationId xmlns:p14="http://schemas.microsoft.com/office/powerpoint/2010/main" val="2273433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Fitting a Constant (Mean) Model via R</a:t>
            </a:r>
          </a:p>
        </p:txBody>
      </p:sp>
      <p:pic>
        <p:nvPicPr>
          <p:cNvPr id="6" name="Picture 2" descr="A series of instructions is shown. The set of instructions reads as follows:&#10;Hashdata are in MidtermFinal&#10;Hashget the scatterplot&#10;Greater than plot open parenthesis Final is similar to Midterm, dataequalsMidtermFinal close parenthesis&#10;Hashfind the mean&#10;Greater than mean open parenthesis MidtermFinaldollarFinal close parenthesis&#10;Open square bracket 1 close square bracket 75.3871&#10;Hashplot the line on the scatterplot open parenthesis 2 ways close parenthesis  &#10;Greater than abline open parenthesis h equals 75.38 close parenthesis&#10;Greater than abline open parenthesis h equals mean open parenthesis MidtermFinaldollarFinal close parenthesis close parenthesi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33425" y="1676400"/>
            <a:ext cx="7677150"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1676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Another Possible Model</a:t>
            </a:r>
            <a:endParaRPr lang="en-US" dirty="0"/>
          </a:p>
        </p:txBody>
      </p:sp>
      <p:pic>
        <p:nvPicPr>
          <p:cNvPr id="11" name="Picture 106" descr="A scatterplot graph correlates Midterm and Final. The graph plots Midterm on the horizontal axis ranging from 25 to 50 in increments of 5 and the Final on the vertical axis ranging from 40 to 90 in increments of 10. A regression line having a positive slope extends from (22, 52) to (52, 98). The graph shows a cluster of points from 28 to 50 along the horizontal axis and from 50 and 90 along the vertical line. Four points lie significantly around (23, 43), (27, 41), (35, 51), and (37, 60)."/>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400071" y="1614512"/>
            <a:ext cx="4343858" cy="3435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type="body" sz="quarter" idx="10"/>
          </p:nvPr>
        </p:nvSpPr>
        <p:spPr>
          <a:xfrm>
            <a:off x="1854492" y="5186110"/>
            <a:ext cx="5448078" cy="996350"/>
          </a:xfrm>
        </p:spPr>
        <p:txBody>
          <a:bodyPr>
            <a:noAutofit/>
          </a:bodyPr>
          <a:lstStyle/>
          <a:p>
            <a:pPr marL="0" indent="0">
              <a:buNone/>
            </a:pPr>
            <a:r>
              <a:rPr lang="en-US" altLang="en-US">
                <a:ea typeface="MS PGothic" panose="020B0600070205080204" pitchFamily="34" charset="-128"/>
              </a:rPr>
              <a:t>Is it better than the previous model?</a:t>
            </a:r>
          </a:p>
          <a:p>
            <a:pPr marL="0" indent="465138">
              <a:buNone/>
            </a:pPr>
            <a:r>
              <a:rPr lang="en-US" altLang="en-US">
                <a:ea typeface="MS PGothic" panose="020B0600070205080204" pitchFamily="34" charset="-128"/>
              </a:rPr>
              <a:t>How do we choose the line?</a:t>
            </a:r>
            <a:endParaRPr lang="en-US" altLang="en-US" dirty="0">
              <a:ea typeface="MS PGothic" panose="020B0600070205080204" pitchFamily="34" charset="-128"/>
            </a:endParaRPr>
          </a:p>
        </p:txBody>
      </p:sp>
    </p:spTree>
    <p:extLst>
      <p:ext uri="{BB962C8B-B14F-4D97-AF65-F5344CB8AC3E}">
        <p14:creationId xmlns:p14="http://schemas.microsoft.com/office/powerpoint/2010/main" val="3794929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Least-Squares Estimation (1 of 2)</a:t>
            </a:r>
          </a:p>
        </p:txBody>
      </p:sp>
      <p:graphicFrame>
        <p:nvGraphicFramePr>
          <p:cNvPr id="2" name="Object 1" descr="A text reads, Notation: Let beta subscript 1 and beta subscript 0 be the sample slope and intercept of the predicted line.&#10;The next line reads, Prediction equation: Y hat equals beta subscript 0 plus beta subscript 1 X.&#10;The next line reads, The residual at each point is Actual minus Predicted equals y minus y hat.&#10;The next line reads, Choose the line to minimize: SSE equals Sum of open parenthesis y minus y hat close parenthesis superscript 2."/>
          <p:cNvGraphicFramePr>
            <a:graphicFrameLocks noGrp="1" noChangeAspect="1"/>
          </p:cNvGraphicFramePr>
          <p:nvPr>
            <p:extLst>
              <p:ext uri="{D42A27DB-BD31-4B8C-83A1-F6EECF244321}">
                <p14:modId xmlns:p14="http://schemas.microsoft.com/office/powerpoint/2010/main" val="3581392211"/>
              </p:ext>
            </p:extLst>
          </p:nvPr>
        </p:nvGraphicFramePr>
        <p:xfrm>
          <a:off x="236808" y="1929220"/>
          <a:ext cx="8678592" cy="2172328"/>
        </p:xfrm>
        <a:graphic>
          <a:graphicData uri="http://schemas.openxmlformats.org/presentationml/2006/ole">
            <mc:AlternateContent xmlns:mc="http://schemas.openxmlformats.org/markup-compatibility/2006">
              <mc:Choice xmlns:v="urn:schemas-microsoft-com:vml" Requires="v">
                <p:oleObj name="Equation" r:id="rId2" imgW="5181480" imgH="1295280" progId="Equation.DSMT4">
                  <p:embed/>
                </p:oleObj>
              </mc:Choice>
              <mc:Fallback>
                <p:oleObj name="Equation" r:id="rId2" imgW="5181480" imgH="1295280" progId="Equation.DSMT4">
                  <p:embed/>
                  <p:pic>
                    <p:nvPicPr>
                      <p:cNvPr id="0" name="Object 8" descr="Fe(s) followed by arrow Fe(l)"/>
                      <p:cNvPicPr>
                        <a:picLocks noGrp="1" noChangeAspect="1" noChangeArrowheads="1"/>
                      </p:cNvPicPr>
                      <p:nvPr/>
                    </p:nvPicPr>
                    <p:blipFill>
                      <a:blip r:embed="rId3"/>
                      <a:srcRect/>
                      <a:stretch>
                        <a:fillRect/>
                      </a:stretch>
                    </p:blipFill>
                    <p:spPr bwMode="auto">
                      <a:xfrm>
                        <a:off x="236808" y="1929220"/>
                        <a:ext cx="8678592" cy="217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48346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 y="9358"/>
            <a:ext cx="9052560" cy="1257300"/>
          </a:xfrm>
        </p:spPr>
        <p:txBody>
          <a:bodyPr/>
          <a:lstStyle/>
          <a:p>
            <a:r>
              <a:rPr lang="en-US" dirty="0"/>
              <a:t>Least-Squares Estimation (2 of 2)</a:t>
            </a:r>
          </a:p>
        </p:txBody>
      </p:sp>
      <p:pic>
        <p:nvPicPr>
          <p:cNvPr id="9" name="Picture 43" descr="A scatterplot graph correlates Midterm and Final. The graph has Midterm along the horizontal axis ranging from 25 to 50 in increments of 5 and Final along the vertical axis ranging from 40 to 90 in increments of 10. A regression line having a positive slope extends from (22, 53) to (52, 97). The graph shows a cluster of points from 30 to 46 along the horizontal axis and from 52 to 90 along the vertical axis. A point above the positive slope is connected by a straight line from the slope and a point below the positive slope is also connected by a straight line from the slope. A callout reading y minus y hat points toward these two lines on the graph. A text below the graph reads, Y hat equals 18.67 plus 1.493 into X."/>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676400" y="1676400"/>
            <a:ext cx="5715000"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9485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Estimating SLM Parameters</a:t>
            </a:r>
          </a:p>
        </p:txBody>
      </p:sp>
      <p:pic>
        <p:nvPicPr>
          <p:cNvPr id="9" name="Picture 71" descr="A text reads, Model: Y equals beta subscript 0 plus beta subscript 1 X plus varepsilon where varepsilon is similar to N open parenthesis 0, sigma subscript varepsilon close parenthesis.&#10;The next line reads, Given sample data: open parenthesis x subscript 1, y subscript 1 close parenthesis, ellipses, open parenthesis x subscript n, y subscript n close parenthesis.&#10;The next line reads, Prediction equation: y hat equals beta hat subscript 0 plus beta subscript 1 x.&#10;The next line reads, Least-squares estimation: The intercept (an arrow from this word points toward beta hat subscript 0 above) and slope (an arrow from this word points toward beta subscript 1 above) are chosen to minimize the sum of the squared errors between the predicted and Y values. &#10;The next line reads, Minimize SSE equals Sum of open parenthesis y subscript i minus y hat subscript i close parenthesis superscript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38200" y="1667351"/>
            <a:ext cx="7675817" cy="4494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719124E9-5C71-994F-1D60-34CA8A50DC4F}"/>
                  </a:ext>
                </a:extLst>
              </p14:cNvPr>
              <p14:cNvContentPartPr/>
              <p14:nvPr/>
            </p14:nvContentPartPr>
            <p14:xfrm>
              <a:off x="6456576" y="3180386"/>
              <a:ext cx="360" cy="360"/>
            </p14:xfrm>
          </p:contentPart>
        </mc:Choice>
        <mc:Fallback>
          <p:pic>
            <p:nvPicPr>
              <p:cNvPr id="2" name="Ink 1">
                <a:extLst>
                  <a:ext uri="{FF2B5EF4-FFF2-40B4-BE49-F238E27FC236}">
                    <a16:creationId xmlns:a16="http://schemas.microsoft.com/office/drawing/2014/main" id="{719124E9-5C71-994F-1D60-34CA8A50DC4F}"/>
                  </a:ext>
                </a:extLst>
              </p:cNvPr>
              <p:cNvPicPr/>
              <p:nvPr/>
            </p:nvPicPr>
            <p:blipFill>
              <a:blip r:embed="rId4"/>
              <a:stretch>
                <a:fillRect/>
              </a:stretch>
            </p:blipFill>
            <p:spPr>
              <a:xfrm>
                <a:off x="6450456" y="3174266"/>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96019877-B826-B27D-0272-00DB975FD5D6}"/>
                  </a:ext>
                </a:extLst>
              </p14:cNvPr>
              <p14:cNvContentPartPr/>
              <p14:nvPr/>
            </p14:nvContentPartPr>
            <p14:xfrm>
              <a:off x="6474576" y="3110906"/>
              <a:ext cx="22680" cy="1080"/>
            </p14:xfrm>
          </p:contentPart>
        </mc:Choice>
        <mc:Fallback>
          <p:pic>
            <p:nvPicPr>
              <p:cNvPr id="3" name="Ink 2">
                <a:extLst>
                  <a:ext uri="{FF2B5EF4-FFF2-40B4-BE49-F238E27FC236}">
                    <a16:creationId xmlns:a16="http://schemas.microsoft.com/office/drawing/2014/main" id="{96019877-B826-B27D-0272-00DB975FD5D6}"/>
                  </a:ext>
                </a:extLst>
              </p:cNvPr>
              <p:cNvPicPr/>
              <p:nvPr/>
            </p:nvPicPr>
            <p:blipFill>
              <a:blip r:embed="rId6"/>
              <a:stretch>
                <a:fillRect/>
              </a:stretch>
            </p:blipFill>
            <p:spPr>
              <a:xfrm>
                <a:off x="6468456" y="3104786"/>
                <a:ext cx="34920" cy="13320"/>
              </a:xfrm>
              <a:prstGeom prst="rect">
                <a:avLst/>
              </a:prstGeom>
            </p:spPr>
          </p:pic>
        </mc:Fallback>
      </mc:AlternateContent>
      <p:grpSp>
        <p:nvGrpSpPr>
          <p:cNvPr id="11" name="Group 10">
            <a:extLst>
              <a:ext uri="{FF2B5EF4-FFF2-40B4-BE49-F238E27FC236}">
                <a16:creationId xmlns:a16="http://schemas.microsoft.com/office/drawing/2014/main" id="{A1C4AA9E-2455-5A5F-26D0-6A6B3BB4B17A}"/>
              </a:ext>
            </a:extLst>
          </p:cNvPr>
          <p:cNvGrpSpPr/>
          <p:nvPr/>
        </p:nvGrpSpPr>
        <p:grpSpPr>
          <a:xfrm>
            <a:off x="6394846" y="3051858"/>
            <a:ext cx="119880" cy="83880"/>
            <a:chOff x="6394846" y="3051858"/>
            <a:chExt cx="119880" cy="83880"/>
          </a:xfrm>
        </p:grpSpPr>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E48B1442-1061-167F-0A03-A811D7A17EAC}"/>
                    </a:ext>
                  </a:extLst>
                </p14:cNvPr>
                <p14:cNvContentPartPr/>
                <p14:nvPr/>
              </p14:nvContentPartPr>
              <p14:xfrm>
                <a:off x="6497086" y="3061218"/>
                <a:ext cx="360" cy="6480"/>
              </p14:xfrm>
            </p:contentPart>
          </mc:Choice>
          <mc:Fallback>
            <p:pic>
              <p:nvPicPr>
                <p:cNvPr id="7" name="Ink 6">
                  <a:extLst>
                    <a:ext uri="{FF2B5EF4-FFF2-40B4-BE49-F238E27FC236}">
                      <a16:creationId xmlns:a16="http://schemas.microsoft.com/office/drawing/2014/main" id="{E48B1442-1061-167F-0A03-A811D7A17EAC}"/>
                    </a:ext>
                  </a:extLst>
                </p:cNvPr>
                <p:cNvPicPr/>
                <p:nvPr/>
              </p:nvPicPr>
              <p:blipFill>
                <a:blip r:embed="rId8"/>
                <a:stretch>
                  <a:fillRect/>
                </a:stretch>
              </p:blipFill>
              <p:spPr>
                <a:xfrm>
                  <a:off x="6490966" y="3055098"/>
                  <a:ext cx="126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C6A02672-DDBC-EB1C-20B3-3392077F202B}"/>
                    </a:ext>
                  </a:extLst>
                </p14:cNvPr>
                <p14:cNvContentPartPr/>
                <p14:nvPr/>
              </p14:nvContentPartPr>
              <p14:xfrm>
                <a:off x="6394846" y="3051858"/>
                <a:ext cx="119880" cy="83880"/>
              </p14:xfrm>
            </p:contentPart>
          </mc:Choice>
          <mc:Fallback>
            <p:pic>
              <p:nvPicPr>
                <p:cNvPr id="10" name="Ink 9">
                  <a:extLst>
                    <a:ext uri="{FF2B5EF4-FFF2-40B4-BE49-F238E27FC236}">
                      <a16:creationId xmlns:a16="http://schemas.microsoft.com/office/drawing/2014/main" id="{C6A02672-DDBC-EB1C-20B3-3392077F202B}"/>
                    </a:ext>
                  </a:extLst>
                </p:cNvPr>
                <p:cNvPicPr/>
                <p:nvPr/>
              </p:nvPicPr>
              <p:blipFill>
                <a:blip r:embed="rId10"/>
                <a:stretch>
                  <a:fillRect/>
                </a:stretch>
              </p:blipFill>
              <p:spPr>
                <a:xfrm>
                  <a:off x="6388726" y="3045738"/>
                  <a:ext cx="132120" cy="96120"/>
                </a:xfrm>
                <a:prstGeom prst="rect">
                  <a:avLst/>
                </a:prstGeom>
              </p:spPr>
            </p:pic>
          </mc:Fallback>
        </mc:AlternateContent>
      </p:grpSp>
    </p:spTree>
    <p:extLst>
      <p:ext uri="{BB962C8B-B14F-4D97-AF65-F5344CB8AC3E}">
        <p14:creationId xmlns:p14="http://schemas.microsoft.com/office/powerpoint/2010/main" val="3369133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 y="9358"/>
            <a:ext cx="9052560" cy="1257300"/>
          </a:xfrm>
        </p:spPr>
        <p:txBody>
          <a:bodyPr/>
          <a:lstStyle/>
          <a:p>
            <a:r>
              <a:rPr lang="en-US" dirty="0"/>
              <a:t>Least-Squares Line via R (1 of 3)</a:t>
            </a:r>
          </a:p>
        </p:txBody>
      </p:sp>
      <p:pic>
        <p:nvPicPr>
          <p:cNvPr id="6" name="Picture 2" descr="A series of instructions is shown.  &#10;A text reads, hash fit the line&#10;Greater than lm open parenthesis Final is similar to Midterm, dataequalsMidtermFinal close parenthesis.&#10;Coefficients: open parenthesis Intercept close parenthesis, 18.672; Midterm, 1.493&#10;HashStore the fitted model in a named object&#10;Greater than model 1equals lm open parenthesis Final is similar to Midterm, dataequalsMidtermFinal close parenthesis&#10;Greater than summary open parenthesis model1 close parenthesis hashget the output.&#10;HashPlot the line on a scatterplots&#10;Greater than plot open parenthesis Final is similar to Midterm, dataequalsMidtermFinal close parenthesis&#10;Greater than abline open parenthesis model1 close parenthesis hash add line to plot."/>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52402" y="1524000"/>
            <a:ext cx="7077270" cy="4618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2898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9358"/>
            <a:ext cx="9052560" cy="1257300"/>
          </a:xfrm>
        </p:spPr>
        <p:txBody>
          <a:bodyPr/>
          <a:lstStyle/>
          <a:p>
            <a:r>
              <a:rPr lang="en-US" dirty="0"/>
              <a:t>Least-Squares Line via R (2 of 3)</a:t>
            </a:r>
          </a:p>
        </p:txBody>
      </p:sp>
      <p:pic>
        <p:nvPicPr>
          <p:cNvPr id="4" name="Picture Placeholder 3" descr="A text reads, model1 equals lm open parenthesis Final is similar to Midterm, dataequalsMidtermFinal close parenthesis&#10;Summary open parenthesis model 1 close parenthesis&#10;Call: lm open parenthesis formula equals Final is similar to Midterm close parenthesis&#10;Residuals: Min, negative 18.4621; IQ, negative 6.3571; Median, 0.1354; 3Q, 5.7992; Max, 16.6279.&#10;A table titled Coefficients shows data in two rows and five columns:&#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10;The next line reads, Signif. Codes: 0 open single quote three asterisks close single quote 0.001 open single quote two asterisks close single quote 0.01 open single quote one asterisk close single quote 0.05 open single quote period close single quote 0.1 open single quote close single quote 1.&#10;Residual standard error: 9.651 on 29 degrees of freedom&#10;Multiple R-squared: 0.5689,Adjusted R-squared: 0.554 F&#10;statistic: 38.26 on 1 and 29 DF,  p-value: 9.582e-07&#10;&#1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974" b="5974"/>
          <a:stretch>
            <a:fillRect/>
          </a:stretch>
        </p:blipFill>
        <p:spPr>
          <a:xfrm>
            <a:off x="381000" y="1386896"/>
            <a:ext cx="7696200" cy="4713569"/>
          </a:xfrm>
        </p:spPr>
      </p:pic>
    </p:spTree>
    <p:extLst>
      <p:ext uri="{BB962C8B-B14F-4D97-AF65-F5344CB8AC3E}">
        <p14:creationId xmlns:p14="http://schemas.microsoft.com/office/powerpoint/2010/main" val="3335994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1.1 </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Simple linear model</a:t>
            </a:r>
          </a:p>
          <a:p>
            <a:pPr marL="457200" lvl="1" indent="0">
              <a:spcBef>
                <a:spcPts val="600"/>
              </a:spcBef>
              <a:buNone/>
            </a:pPr>
            <a:r>
              <a:rPr lang="en-US" altLang="en-US" sz="2600" dirty="0">
                <a:sym typeface="Symbol" panose="05050102010706020507" pitchFamily="18" charset="2"/>
              </a:rPr>
              <a:t>Conditions</a:t>
            </a:r>
          </a:p>
          <a:p>
            <a:pPr marL="457200" lvl="1" indent="0">
              <a:spcBef>
                <a:spcPts val="600"/>
              </a:spcBef>
              <a:buNone/>
            </a:pPr>
            <a:r>
              <a:rPr lang="en-US" altLang="en-US" sz="2600" dirty="0">
                <a:sym typeface="Symbol" panose="05050102010706020507" pitchFamily="18" charset="2"/>
              </a:rPr>
              <a:t>Simulation</a:t>
            </a:r>
          </a:p>
          <a:p>
            <a:pPr marL="0" lvl="1" indent="0">
              <a:spcBef>
                <a:spcPts val="600"/>
              </a:spcBef>
              <a:buNone/>
            </a:pPr>
            <a:r>
              <a:rPr lang="en-US" altLang="en-US" sz="2600" dirty="0">
                <a:sym typeface="Symbol" panose="05050102010706020507" pitchFamily="18" charset="2"/>
              </a:rPr>
              <a:t>Least-squares regression</a:t>
            </a:r>
          </a:p>
        </p:txBody>
      </p:sp>
    </p:spTree>
    <p:extLst>
      <p:ext uri="{BB962C8B-B14F-4D97-AF65-F5344CB8AC3E}">
        <p14:creationId xmlns:p14="http://schemas.microsoft.com/office/powerpoint/2010/main" val="3402555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9358"/>
            <a:ext cx="9052560" cy="1257300"/>
          </a:xfrm>
        </p:spPr>
        <p:txBody>
          <a:bodyPr/>
          <a:lstStyle/>
          <a:p>
            <a:r>
              <a:rPr lang="en-US" dirty="0"/>
              <a:t>Least-Squares Line via R (3 of 3)</a:t>
            </a:r>
          </a:p>
        </p:txBody>
      </p:sp>
      <p:pic>
        <p:nvPicPr>
          <p:cNvPr id="9" name="Picture 2" descr="A scatterplot graph correlates Midterm and Final. The graph plots Midterm on the horizontal axis ranging from 25 to 50 in increments of 5 and the Final on the vertical axis ranging from 40 to 90 in increments of 10. A regression line having a positive slope extends from (22, 52) to (52, 98). The graph shows a cluster of points from 28 to 50 along the horizontal axis and from 50 and 90 along the vertical line. Four points lie significantly around (23, 43), (27, 41), (35, 51), and (37, 60).&#10;A line below the graph reads, model1 equals lm open parenthesis Final is similar to Midterm, dataequalsMidtermFinal close parenthesis &#10;plot open parenthesis Final is similar to Midterm, dataequalsMidtermFinal&#10;abline open parenthesis model1, col equals open quote blue close quote close parenthes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509857" y="1405742"/>
            <a:ext cx="6124287" cy="4861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559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Quantitative Predictor Model</a:t>
            </a:r>
          </a:p>
        </p:txBody>
      </p:sp>
      <p:sp>
        <p:nvSpPr>
          <p:cNvPr id="3" name="Content Placeholder 2"/>
          <p:cNvSpPr>
            <a:spLocks noGrp="1"/>
          </p:cNvSpPr>
          <p:nvPr>
            <p:ph idx="1"/>
          </p:nvPr>
        </p:nvSpPr>
        <p:spPr>
          <a:xfrm>
            <a:off x="243114" y="1415142"/>
            <a:ext cx="8610600" cy="1785258"/>
          </a:xfrm>
        </p:spPr>
        <p:txBody>
          <a:bodyPr>
            <a:noAutofit/>
          </a:bodyPr>
          <a:lstStyle/>
          <a:p>
            <a:pPr marL="0" indent="0">
              <a:spcBef>
                <a:spcPts val="624"/>
              </a:spcBef>
              <a:buNone/>
            </a:pPr>
            <a:r>
              <a:rPr lang="en-US" altLang="en-US" dirty="0">
                <a:sym typeface="Symbol" panose="05050102010706020507" pitchFamily="18" charset="2"/>
              </a:rPr>
              <a:t>Notation: </a:t>
            </a:r>
            <a:r>
              <a:rPr lang="en-US" altLang="en-US" i="1" dirty="0">
                <a:sym typeface="Symbol" panose="05050102010706020507" pitchFamily="18" charset="2"/>
              </a:rPr>
              <a:t>Y</a:t>
            </a:r>
            <a:r>
              <a:rPr lang="en-US" altLang="en-US" dirty="0">
                <a:sym typeface="Symbol" panose="05050102010706020507" pitchFamily="18" charset="2"/>
              </a:rPr>
              <a:t> = Response variable</a:t>
            </a:r>
          </a:p>
          <a:p>
            <a:pPr marL="0" indent="1427163">
              <a:spcBef>
                <a:spcPts val="624"/>
              </a:spcBef>
              <a:buNone/>
            </a:pPr>
            <a:r>
              <a:rPr lang="en-US" altLang="en-US" i="1" dirty="0">
                <a:sym typeface="Symbol" panose="05050102010706020507" pitchFamily="18" charset="2"/>
              </a:rPr>
              <a:t>X</a:t>
            </a:r>
            <a:r>
              <a:rPr lang="en-US" altLang="en-US" dirty="0">
                <a:sym typeface="Symbol" panose="05050102010706020507" pitchFamily="18" charset="2"/>
              </a:rPr>
              <a:t> = Predictor variable</a:t>
            </a:r>
          </a:p>
          <a:p>
            <a:pPr marL="0" indent="0">
              <a:spcBef>
                <a:spcPts val="624"/>
              </a:spcBef>
              <a:buNone/>
            </a:pPr>
            <a:r>
              <a:rPr lang="en-US" altLang="en-US" dirty="0">
                <a:sym typeface="Symbol" panose="05050102010706020507" pitchFamily="18" charset="2"/>
              </a:rPr>
              <a:t>Assume (for now) that both </a:t>
            </a:r>
            <a:r>
              <a:rPr lang="en-US" altLang="en-US" i="1" dirty="0">
                <a:sym typeface="Symbol" panose="05050102010706020507" pitchFamily="18" charset="2"/>
              </a:rPr>
              <a:t>Y</a:t>
            </a:r>
            <a:r>
              <a:rPr lang="en-US" altLang="en-US" dirty="0">
                <a:sym typeface="Symbol" panose="05050102010706020507" pitchFamily="18" charset="2"/>
              </a:rPr>
              <a:t> and </a:t>
            </a:r>
            <a:r>
              <a:rPr lang="en-US" altLang="en-US" i="1" dirty="0">
                <a:sym typeface="Symbol" panose="05050102010706020507" pitchFamily="18" charset="2"/>
              </a:rPr>
              <a:t>X</a:t>
            </a:r>
            <a:r>
              <a:rPr lang="en-US" altLang="en-US" dirty="0">
                <a:sym typeface="Symbol" panose="05050102010706020507" pitchFamily="18" charset="2"/>
              </a:rPr>
              <a:t> are quantitative variables.</a:t>
            </a:r>
          </a:p>
        </p:txBody>
      </p:sp>
      <p:pic>
        <p:nvPicPr>
          <p:cNvPr id="10" name="Picture 2" descr="Two equations are shown. &#10;The first equation reads, Data equals Model plus Error.&#10;The next equation reads, Y equals f open parenthesis X close parenthesis plus varepsilon. A callout reading open quote Expected close quote Y for each X."/>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32353" y="3621807"/>
            <a:ext cx="6834241" cy="2454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497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a:t>
            </a:r>
          </a:p>
        </p:txBody>
      </p:sp>
      <p:sp>
        <p:nvSpPr>
          <p:cNvPr id="13" name="Content Placeholder 12"/>
          <p:cNvSpPr>
            <a:spLocks noGrp="1"/>
          </p:cNvSpPr>
          <p:nvPr>
            <p:ph sz="quarter" idx="12"/>
          </p:nvPr>
        </p:nvSpPr>
        <p:spPr>
          <a:xfrm>
            <a:off x="228600" y="1524000"/>
            <a:ext cx="8458200" cy="4343400"/>
          </a:xfrm>
        </p:spPr>
        <p:txBody>
          <a:bodyPr>
            <a:normAutofit/>
          </a:bodyPr>
          <a:lstStyle/>
          <a:p>
            <a:pPr marL="0" indent="0">
              <a:buNone/>
            </a:pPr>
            <a:r>
              <a:rPr lang="en-US" altLang="en-US" dirty="0">
                <a:ea typeface="MS PGothic" panose="020B0600070205080204" pitchFamily="34" charset="-128"/>
              </a:rPr>
              <a:t>What to use for </a:t>
            </a:r>
            <a:r>
              <a:rPr lang="en-US" altLang="en-US" i="1" dirty="0">
                <a:ea typeface="MS PGothic" panose="020B0600070205080204" pitchFamily="34" charset="-128"/>
              </a:rPr>
              <a:t>f</a:t>
            </a:r>
            <a:r>
              <a:rPr lang="en-US" altLang="en-US" dirty="0">
                <a:ea typeface="MS PGothic" panose="020B0600070205080204" pitchFamily="34" charset="-128"/>
              </a:rPr>
              <a:t>(</a:t>
            </a:r>
            <a:r>
              <a:rPr lang="en-US" altLang="en-US" i="1" dirty="0">
                <a:ea typeface="MS PGothic" panose="020B0600070205080204" pitchFamily="34" charset="-128"/>
              </a:rPr>
              <a:t>X</a:t>
            </a:r>
            <a:r>
              <a:rPr lang="en-US" altLang="en-US" dirty="0">
                <a:ea typeface="MS PGothic" panose="020B0600070205080204" pitchFamily="34" charset="-128"/>
              </a:rPr>
              <a:t>)?</a:t>
            </a:r>
            <a:endParaRPr lang="en-US" altLang="en-US" i="1" dirty="0">
              <a:ea typeface="MS PGothic" panose="020B0600070205080204" pitchFamily="34" charset="-128"/>
            </a:endParaRP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final exam score</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midterm exam score</a:t>
            </a: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active pulse rate (after exercise)</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resting pulse rate</a:t>
            </a: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average combined SAT score (states)</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 students taking the SAT</a:t>
            </a:r>
          </a:p>
          <a:p>
            <a:pPr marL="0" indent="0">
              <a:buNone/>
            </a:pPr>
            <a:r>
              <a:rPr lang="en-US" altLang="en-US" i="1" dirty="0">
                <a:ea typeface="MS PGothic" panose="020B0600070205080204" pitchFamily="34" charset="-128"/>
              </a:rPr>
              <a:t>Y </a:t>
            </a:r>
            <a:r>
              <a:rPr lang="en-US" altLang="en-US" dirty="0">
                <a:ea typeface="MS PGothic" panose="020B0600070205080204" pitchFamily="34" charset="-128"/>
              </a:rPr>
              <a:t>= distance to home (in miles)</a:t>
            </a:r>
          </a:p>
          <a:p>
            <a:pPr marL="0" indent="0">
              <a:buNone/>
            </a:pPr>
            <a:r>
              <a:rPr lang="en-US" altLang="en-US" i="1" dirty="0">
                <a:ea typeface="MS PGothic" panose="020B0600070205080204" pitchFamily="34" charset="-128"/>
              </a:rPr>
              <a:t>X </a:t>
            </a:r>
            <a:r>
              <a:rPr lang="en-US" altLang="en-US" dirty="0">
                <a:ea typeface="MS PGothic" panose="020B0600070205080204" pitchFamily="34" charset="-128"/>
              </a:rPr>
              <a:t>= time to drive home (in hours)</a:t>
            </a:r>
          </a:p>
        </p:txBody>
      </p:sp>
    </p:spTree>
    <p:extLst>
      <p:ext uri="{BB962C8B-B14F-4D97-AF65-F5344CB8AC3E}">
        <p14:creationId xmlns:p14="http://schemas.microsoft.com/office/powerpoint/2010/main" val="2552920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Conditions</a:t>
            </a:r>
          </a:p>
        </p:txBody>
      </p:sp>
      <p:sp>
        <p:nvSpPr>
          <p:cNvPr id="3" name="Content Placeholder 2"/>
          <p:cNvSpPr>
            <a:spLocks noGrp="1"/>
          </p:cNvSpPr>
          <p:nvPr>
            <p:ph sz="quarter" idx="10"/>
          </p:nvPr>
        </p:nvSpPr>
        <p:spPr>
          <a:xfrm>
            <a:off x="247304" y="1407393"/>
            <a:ext cx="8515695" cy="953220"/>
          </a:xfrm>
        </p:spPr>
        <p:txBody>
          <a:bodyPr>
            <a:noAutofit/>
          </a:bodyPr>
          <a:lstStyle/>
          <a:p>
            <a:pPr marL="0" indent="0">
              <a:spcBef>
                <a:spcPts val="624"/>
              </a:spcBef>
              <a:buNone/>
            </a:pPr>
            <a:r>
              <a:rPr lang="en-US" sz="2400" dirty="0">
                <a:solidFill>
                  <a:srgbClr val="000000"/>
                </a:solidFill>
              </a:rPr>
              <a:t>Model:</a:t>
            </a:r>
          </a:p>
          <a:p>
            <a:pPr marL="457200" indent="-457200">
              <a:spcBef>
                <a:spcPts val="624"/>
              </a:spcBef>
              <a:buFont typeface="+mj-lt"/>
              <a:buAutoNum type="arabicPeriod"/>
            </a:pPr>
            <a:r>
              <a:rPr lang="en-US" altLang="en-US" sz="2400" dirty="0">
                <a:ea typeface="MS PGothic" panose="020B0600070205080204" pitchFamily="34" charset="-128"/>
              </a:rPr>
              <a:t>Linearity: For </a:t>
            </a:r>
            <a:r>
              <a:rPr lang="en-US" altLang="en-US" sz="2400" i="1" dirty="0">
                <a:ea typeface="MS PGothic" panose="020B0600070205080204" pitchFamily="34" charset="-128"/>
              </a:rPr>
              <a:t>Y</a:t>
            </a:r>
            <a:r>
              <a:rPr lang="en-US" altLang="en-US" sz="2400" dirty="0">
                <a:ea typeface="MS PGothic" panose="020B0600070205080204" pitchFamily="34" charset="-128"/>
              </a:rPr>
              <a:t> as a linear function of </a:t>
            </a:r>
            <a:r>
              <a:rPr lang="en-US" altLang="en-US" sz="2400" i="1" dirty="0">
                <a:ea typeface="MS PGothic" panose="020B0600070205080204" pitchFamily="34" charset="-128"/>
              </a:rPr>
              <a:t>X,</a:t>
            </a:r>
            <a:r>
              <a:rPr lang="en-US" altLang="en-US" sz="2400" dirty="0">
                <a:ea typeface="MS PGothic" panose="020B0600070205080204" pitchFamily="34" charset="-128"/>
              </a:rPr>
              <a:t> the mean response is</a:t>
            </a:r>
            <a:r>
              <a:rPr lang="en-US" altLang="en-US" sz="2400" i="1" dirty="0">
                <a:ea typeface="MS PGothic" panose="020B0600070205080204" pitchFamily="34" charset="-128"/>
              </a:rPr>
              <a:t> </a:t>
            </a:r>
            <a:endParaRPr lang="en-US" altLang="en-US" sz="2400" dirty="0">
              <a:ea typeface="MS PGothic" panose="020B0600070205080204" pitchFamily="34" charset="-128"/>
            </a:endParaRPr>
          </a:p>
        </p:txBody>
      </p:sp>
      <mc:AlternateContent xmlns:mc="http://schemas.openxmlformats.org/markup-compatibility/2006">
        <mc:Choice xmlns:a14="http://schemas.microsoft.com/office/drawing/2010/main" Requires="a14">
          <p:sp>
            <p:nvSpPr>
              <p:cNvPr id="4" name="Object 3" descr="An equation reads, mu subscript Y equals f open parenthesis X close parenthesis equals beta subscript 0 plus beta subscript 1 X.                 "/>
              <p:cNvSpPr txBox="1"/>
              <p:nvPr/>
            </p:nvSpPr>
            <p:spPr bwMode="auto">
              <a:xfrm>
                <a:off x="1828800" y="2687637"/>
                <a:ext cx="4194175" cy="588963"/>
              </a:xfrm>
              <a:prstGeom prst="rect">
                <a:avLst/>
              </a:prstGeom>
              <a:noFill/>
              <a:ln>
                <a:noFill/>
              </a:ln>
            </p:spPr>
            <p:txBody>
              <a:bodyPr>
                <a:normAutofit/>
              </a:bodyPr>
              <a:lstStyle/>
              <a:p>
                <a:pPr/>
                <a14:m>
                  <m:oMathPara xmlns:m="http://schemas.openxmlformats.org/officeDocument/2006/math">
                    <m:oMathParaPr>
                      <m:jc m:val="center"/>
                    </m:oMathParaPr>
                    <m:oMath xmlns:m="http://schemas.openxmlformats.org/officeDocument/2006/math">
                      <m:r>
                        <a:rPr lang="en-US" i="1" smtClean="0">
                          <a:solidFill>
                            <a:srgbClr val="000000"/>
                          </a:solidFill>
                          <a:latin typeface="Cambria Math" panose="02040503050406030204" pitchFamily="18" charset="0"/>
                        </a:rPr>
                        <m:t> </m:t>
                      </m:r>
                      <m:sSub>
                        <m:sSubPr>
                          <m:ctrlPr>
                            <a:rPr lang="en-US" b="0" i="1" smtClean="0">
                              <a:solidFill>
                                <a:srgbClr val="000000"/>
                              </a:solidFill>
                              <a:latin typeface="Cambria Math" panose="02040503050406030204" pitchFamily="18" charset="0"/>
                            </a:rPr>
                          </m:ctrlPr>
                        </m:sSubPr>
                        <m:e>
                          <m:r>
                            <a:rPr lang="en-US" b="0" i="1" smtClean="0">
                              <a:solidFill>
                                <a:srgbClr val="000000"/>
                              </a:solidFill>
                              <a:latin typeface="Cambria Math" panose="02040503050406030204" pitchFamily="18" charset="0"/>
                            </a:rPr>
                            <m:t>𝜇</m:t>
                          </m:r>
                        </m:e>
                        <m:sub>
                          <m:r>
                            <a:rPr lang="en-US" i="1">
                              <a:solidFill>
                                <a:srgbClr val="000000"/>
                              </a:solidFill>
                              <a:latin typeface="Cambria Math" panose="02040503050406030204" pitchFamily="18" charset="0"/>
                            </a:rPr>
                            <m:t>𝑌</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𝑋</m:t>
                          </m:r>
                        </m:e>
                      </m:d>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𝛽</m:t>
                          </m:r>
                        </m:e>
                        <m:sub>
                          <m:r>
                            <a:rPr lang="en-US" i="1">
                              <a:solidFill>
                                <a:srgbClr val="000000"/>
                              </a:solidFill>
                              <a:latin typeface="Cambria Math" panose="02040503050406030204" pitchFamily="18" charset="0"/>
                            </a:rPr>
                            <m:t>0</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𝛽</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𝑋</m:t>
                      </m:r>
                    </m:oMath>
                  </m:oMathPara>
                </a14:m>
                <a:endParaRPr lang="en-US" b="0" dirty="0">
                  <a:solidFill>
                    <a:srgbClr val="000000"/>
                  </a:solidFill>
                </a:endParaRPr>
              </a:p>
              <a:p>
                <a:pPr/>
                <a:endParaRPr lang="en-US" dirty="0"/>
              </a:p>
            </p:txBody>
          </p:sp>
        </mc:Choice>
        <mc:Fallback>
          <p:sp>
            <p:nvSpPr>
              <p:cNvPr id="4" name="Object 3" descr="An equation reads, mu subscript Y equals f open parenthesis X close parenthesis equals beta subscript 0 plus beta subscript 1 X.                 "/>
              <p:cNvSpPr txBox="1">
                <a:spLocks noRot="1" noChangeAspect="1" noMove="1" noResize="1" noEditPoints="1" noAdjustHandles="1" noChangeArrowheads="1" noChangeShapeType="1" noTextEdit="1"/>
              </p:cNvSpPr>
              <p:nvPr/>
            </p:nvSpPr>
            <p:spPr bwMode="auto">
              <a:xfrm>
                <a:off x="1828800" y="2687637"/>
                <a:ext cx="4194175" cy="588963"/>
              </a:xfrm>
              <a:prstGeom prst="rect">
                <a:avLst/>
              </a:prstGeom>
              <a:blipFill>
                <a:blip r:embed="rId3"/>
                <a:stretch>
                  <a:fillRect/>
                </a:stretch>
              </a:blipFill>
              <a:ln>
                <a:noFill/>
              </a:ln>
            </p:spPr>
            <p:txBody>
              <a:bodyPr/>
              <a:lstStyle/>
              <a:p>
                <a:r>
                  <a:rPr lang="en-US">
                    <a:noFill/>
                  </a:rPr>
                  <a:t> </a:t>
                </a:r>
              </a:p>
            </p:txBody>
          </p:sp>
        </mc:Fallback>
      </mc:AlternateContent>
      <p:sp>
        <p:nvSpPr>
          <p:cNvPr id="7" name="Content Placeholder 6"/>
          <p:cNvSpPr>
            <a:spLocks noGrp="1"/>
          </p:cNvSpPr>
          <p:nvPr>
            <p:ph sz="quarter" idx="12"/>
          </p:nvPr>
        </p:nvSpPr>
        <p:spPr>
          <a:xfrm>
            <a:off x="228600" y="3200400"/>
            <a:ext cx="8610600" cy="2971800"/>
          </a:xfrm>
        </p:spPr>
        <p:txBody>
          <a:bodyPr>
            <a:normAutofit fontScale="92500" lnSpcReduction="10000"/>
          </a:bodyPr>
          <a:lstStyle/>
          <a:p>
            <a:pPr marL="514350" indent="-514350">
              <a:lnSpc>
                <a:spcPct val="110000"/>
              </a:lnSpc>
              <a:spcBef>
                <a:spcPts val="624"/>
              </a:spcBef>
              <a:buSzPct val="100000"/>
              <a:buFont typeface="+mj-lt"/>
              <a:buAutoNum type="arabicPeriod" startAt="2"/>
            </a:pPr>
            <a:r>
              <a:rPr lang="en-US" dirty="0"/>
              <a:t>Zero mean: The distribution of the errors is centered at zero.</a:t>
            </a:r>
          </a:p>
          <a:p>
            <a:pPr marL="514350" indent="-514350">
              <a:lnSpc>
                <a:spcPct val="110000"/>
              </a:lnSpc>
              <a:spcBef>
                <a:spcPts val="624"/>
              </a:spcBef>
              <a:buSzPct val="100000"/>
              <a:buFont typeface="+mj-lt"/>
              <a:buAutoNum type="arabicPeriod" startAt="2"/>
            </a:pPr>
            <a:r>
              <a:rPr lang="en-US" dirty="0"/>
              <a:t>Constant variance: The variance for </a:t>
            </a:r>
            <a:r>
              <a:rPr lang="en-US" i="1" dirty="0"/>
              <a:t>Y</a:t>
            </a:r>
            <a:r>
              <a:rPr lang="en-US" dirty="0"/>
              <a:t> is the same at each </a:t>
            </a:r>
            <a:r>
              <a:rPr lang="en-US" i="1" dirty="0"/>
              <a:t>X</a:t>
            </a:r>
            <a:r>
              <a:rPr lang="en-US" dirty="0"/>
              <a:t> (homoscedasticity).</a:t>
            </a:r>
          </a:p>
          <a:p>
            <a:pPr marL="514350" indent="-514350">
              <a:lnSpc>
                <a:spcPct val="110000"/>
              </a:lnSpc>
              <a:spcBef>
                <a:spcPts val="624"/>
              </a:spcBef>
              <a:buSzPct val="100000"/>
              <a:buFont typeface="+mj-lt"/>
              <a:buAutoNum type="arabicPeriod" startAt="2"/>
            </a:pPr>
            <a:r>
              <a:rPr lang="en-US" dirty="0"/>
              <a:t>Independence: No relationships among errors.</a:t>
            </a:r>
          </a:p>
          <a:p>
            <a:pPr marL="514350" indent="-514350">
              <a:lnSpc>
                <a:spcPct val="110000"/>
              </a:lnSpc>
              <a:spcBef>
                <a:spcPts val="624"/>
              </a:spcBef>
              <a:buSzPct val="100000"/>
              <a:buFont typeface="+mj-lt"/>
              <a:buAutoNum type="arabicPeriod" startAt="2"/>
            </a:pPr>
            <a:r>
              <a:rPr lang="en-US" dirty="0"/>
              <a:t>Normality (sometimes): At each </a:t>
            </a:r>
            <a:r>
              <a:rPr lang="en-US" i="1" dirty="0"/>
              <a:t>X</a:t>
            </a:r>
            <a:r>
              <a:rPr lang="en-US" dirty="0"/>
              <a:t>, the </a:t>
            </a:r>
            <a:r>
              <a:rPr lang="en-US" i="1" dirty="0"/>
              <a:t>Y</a:t>
            </a:r>
            <a:r>
              <a:rPr lang="en-US" dirty="0"/>
              <a:t>’s follow a normal distribution.</a:t>
            </a:r>
          </a:p>
        </p:txBody>
      </p:sp>
    </p:spTree>
    <p:extLst>
      <p:ext uri="{BB962C8B-B14F-4D97-AF65-F5344CB8AC3E}">
        <p14:creationId xmlns:p14="http://schemas.microsoft.com/office/powerpoint/2010/main" val="859720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Graphically</a:t>
            </a:r>
          </a:p>
        </p:txBody>
      </p:sp>
      <p:pic>
        <p:nvPicPr>
          <p:cNvPr id="11" name="Picture 3" descr="A graph explains Simple Linear Model. The graph has x along the horizontal axis and y along the vertical axis. The graph has three bell-shaped curves placed parallel to each other in a 3-dimensional view. A line from the vertical axis passes through the center of the bell shaped curves. A callout pointing to the line reads, mu subscript Y equals beta subscript 0 plus beta subscript 1 X. The distance between the center of the curve and the curve is labeled as sigma subscript varepsil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45278" y="1634528"/>
            <a:ext cx="7084711" cy="4329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3135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Simple Linear Model</a:t>
            </a:r>
          </a:p>
        </p:txBody>
      </p:sp>
      <p:pic>
        <p:nvPicPr>
          <p:cNvPr id="7" name="Picture 55" descr="An equation reads, Y equals beta subscript 0 plus beta subscript 1 X plus varepsilon. Five callouts point toward this equation. The first callout reading Response points toward the Y in the equation. The second callout reading Intercept points toward beta subscript 0 in the equation. The third callout reading Slope points toward beta subscript 1 in the equation. The fourth callout reading Predictor points toward X in the equation. The fifth callout reading Random error points toward varepsilon in the equation. &#10;The next line reads, Condition: varepsilon is similar to N open parenthesis 0, sigma subscript varepsilon close parenthesis and independent.&#10;The next line reads, Three parameters to estimate: beta subscript 0, beta subscript 1, sigma subscript varepsil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73442" y="1871663"/>
            <a:ext cx="7051358" cy="408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2016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Model: Data</a:t>
            </a:r>
          </a:p>
        </p:txBody>
      </p:sp>
      <p:pic>
        <p:nvPicPr>
          <p:cNvPr id="10" name="Picture 2" descr="A graph explains the simple linear model’s data. The graph has x and x subscript 1 along the horizontal axis and y along the vertical axis. The graph has three bell-shaped curves that are parallel to each other in a 3-dimensional view. Each curve is divided into two by a vertical line from the mean of the curve.  The first curve has a point on the left and the right of the curve. The distance between the middle of the curve and the point on the right is labeled as varepsilon subscript 1. The second curve has one point on the left side and another in the center of the curve. The third curve has two points on the right and one on the left side of the curve. A line from the vertical axis passes through the center of the bell shaped curves. A callout pointing to the line reads, mu subscript Y equals beta subscript 0 plus beta subscript 1 X."/>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74799" y="1690255"/>
            <a:ext cx="7053223" cy="4329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0681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Relationship between Data and SLM</a:t>
            </a:r>
          </a:p>
        </p:txBody>
      </p:sp>
      <p:sp>
        <p:nvSpPr>
          <p:cNvPr id="8" name="Content Placeholder 7"/>
          <p:cNvSpPr>
            <a:spLocks noGrp="1"/>
          </p:cNvSpPr>
          <p:nvPr>
            <p:ph sz="quarter" idx="10"/>
          </p:nvPr>
        </p:nvSpPr>
        <p:spPr>
          <a:xfrm>
            <a:off x="247304" y="1407392"/>
            <a:ext cx="8668095" cy="4764807"/>
          </a:xfrm>
        </p:spPr>
        <p:txBody>
          <a:bodyPr>
            <a:normAutofit/>
          </a:bodyPr>
          <a:lstStyle/>
          <a:p>
            <a:pPr marL="0" indent="0">
              <a:buNone/>
            </a:pPr>
            <a:r>
              <a:rPr lang="en-US" dirty="0"/>
              <a:t>Generate data according to a known SLM:</a:t>
            </a:r>
          </a:p>
          <a:p>
            <a:pPr marL="0" indent="1481138">
              <a:buNone/>
            </a:pPr>
            <a:r>
              <a:rPr lang="en-US" i="1" dirty="0"/>
              <a:t>X</a:t>
            </a:r>
            <a:r>
              <a:rPr lang="en-US" dirty="0"/>
              <a:t> = midterm exam score (out of 50)</a:t>
            </a:r>
          </a:p>
          <a:p>
            <a:pPr marL="0" indent="1481138">
              <a:buNone/>
            </a:pPr>
            <a:r>
              <a:rPr lang="en-US" i="1" dirty="0"/>
              <a:t>Y</a:t>
            </a:r>
            <a:r>
              <a:rPr lang="en-US" dirty="0"/>
              <a:t> = final exam score (out of 100)</a:t>
            </a:r>
          </a:p>
          <a:p>
            <a:pPr marL="0" indent="0">
              <a:buNone/>
            </a:pPr>
            <a:r>
              <a:rPr lang="en-US" altLang="en-US" dirty="0">
                <a:ea typeface="MS PGothic" panose="020B0600070205080204" pitchFamily="34" charset="-128"/>
              </a:rPr>
              <a:t>Assume:</a:t>
            </a:r>
          </a:p>
          <a:p>
            <a:pPr marL="0" indent="1492250">
              <a:buNone/>
            </a:pPr>
            <a:r>
              <a:rPr lang="en-US" altLang="en-US" i="1" dirty="0">
                <a:ea typeface="MS PGothic" panose="020B0600070205080204" pitchFamily="34" charset="-128"/>
              </a:rPr>
              <a:t>Y </a:t>
            </a:r>
            <a:r>
              <a:rPr lang="en-US" altLang="en-US" dirty="0">
                <a:ea typeface="MS PGothic" panose="020B0600070205080204" pitchFamily="34" charset="-128"/>
              </a:rPr>
              <a:t>= 20 + 1.5</a:t>
            </a:r>
            <a:r>
              <a:rPr lang="en-US" altLang="en-US" i="1" dirty="0">
                <a:ea typeface="MS PGothic" panose="020B0600070205080204" pitchFamily="34" charset="-128"/>
              </a:rPr>
              <a:t>X</a:t>
            </a:r>
            <a:r>
              <a:rPr lang="en-US" altLang="en-US" dirty="0">
                <a:ea typeface="MS PGothic" panose="020B0600070205080204" pitchFamily="34" charset="-128"/>
              </a:rPr>
              <a:t> + </a:t>
            </a:r>
            <a:r>
              <a:rPr lang="en-US" altLang="en-US" i="1" dirty="0">
                <a:ea typeface="MS PGothic" panose="020B0600070205080204" pitchFamily="34" charset="-128"/>
                <a:sym typeface="Symbol" panose="05050102010706020507" pitchFamily="18" charset="2"/>
              </a:rPr>
              <a:t>ε</a:t>
            </a:r>
            <a:endParaRPr lang="en-US" altLang="en-US" i="1" dirty="0">
              <a:ea typeface="MS PGothic" panose="020B0600070205080204" pitchFamily="34" charset="-128"/>
            </a:endParaRPr>
          </a:p>
          <a:p>
            <a:pPr marL="0" indent="0">
              <a:spcBef>
                <a:spcPct val="40000"/>
              </a:spcBef>
              <a:buNone/>
            </a:pPr>
            <a:r>
              <a:rPr lang="en-US" altLang="en-US" dirty="0">
                <a:ea typeface="MS PGothic" panose="020B0600070205080204" pitchFamily="34" charset="-128"/>
              </a:rPr>
              <a:t>with </a:t>
            </a:r>
            <a:r>
              <a:rPr lang="en-US" altLang="en-US" i="1" dirty="0">
                <a:ea typeface="MS PGothic" panose="020B0600070205080204" pitchFamily="34" charset="-128"/>
                <a:sym typeface="Symbol" panose="05050102010706020507" pitchFamily="18" charset="2"/>
              </a:rPr>
              <a:t>ε</a:t>
            </a:r>
            <a:r>
              <a:rPr lang="en-US" altLang="en-US" dirty="0">
                <a:ea typeface="MS PGothic" panose="020B0600070205080204" pitchFamily="34" charset="-128"/>
                <a:sym typeface="Symbol" panose="05050102010706020507" pitchFamily="18" charset="2"/>
              </a:rPr>
              <a:t> ~ </a:t>
            </a:r>
            <a:r>
              <a:rPr lang="en-US" altLang="en-US" i="1" dirty="0">
                <a:ea typeface="MS PGothic" panose="020B0600070205080204" pitchFamily="34" charset="-128"/>
                <a:sym typeface="Symbol" panose="05050102010706020507" pitchFamily="18" charset="2"/>
              </a:rPr>
              <a:t>N</a:t>
            </a:r>
            <a:r>
              <a:rPr lang="en-US" altLang="en-US" dirty="0">
                <a:ea typeface="MS PGothic" panose="020B0600070205080204" pitchFamily="34" charset="-128"/>
                <a:sym typeface="Symbol" panose="05050102010706020507" pitchFamily="18" charset="2"/>
              </a:rPr>
              <a:t>(0, 10)</a:t>
            </a:r>
          </a:p>
        </p:txBody>
      </p:sp>
    </p:spTree>
    <p:extLst>
      <p:ext uri="{BB962C8B-B14F-4D97-AF65-F5344CB8AC3E}">
        <p14:creationId xmlns:p14="http://schemas.microsoft.com/office/powerpoint/2010/main" val="2960038852"/>
      </p:ext>
    </p:extLst>
  </p:cSld>
  <p:clrMapOvr>
    <a:masterClrMapping/>
  </p:clrMapOvr>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2799</TotalTime>
  <Words>500</Words>
  <Application>Microsoft Office PowerPoint</Application>
  <PresentationFormat>On-screen Show (4:3)</PresentationFormat>
  <Paragraphs>171</Paragraphs>
  <Slides>20</Slides>
  <Notes>13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9" baseType="lpstr">
      <vt:lpstr>MS PGothic</vt:lpstr>
      <vt:lpstr>Arial</vt:lpstr>
      <vt:lpstr>Arial Black</vt:lpstr>
      <vt:lpstr>Cambria Math</vt:lpstr>
      <vt:lpstr>Courier New</vt:lpstr>
      <vt:lpstr>Symbol</vt:lpstr>
      <vt:lpstr>Wingdings</vt:lpstr>
      <vt:lpstr>bergerinvitels3e_lectureslides_ch01_final</vt:lpstr>
      <vt:lpstr>Equation</vt:lpstr>
      <vt:lpstr>Sections 1.1</vt:lpstr>
      <vt:lpstr>Section 1.1 </vt:lpstr>
      <vt:lpstr>Single Quantitative Predictor Model</vt:lpstr>
      <vt:lpstr>Examples</vt:lpstr>
      <vt:lpstr>Simple Linear Model: Conditions</vt:lpstr>
      <vt:lpstr>Simple Linear Model: Graphically</vt:lpstr>
      <vt:lpstr>Simple Linear Model</vt:lpstr>
      <vt:lpstr>Simple Linear Model: Data</vt:lpstr>
      <vt:lpstr>Relationship between Data and SLM</vt:lpstr>
      <vt:lpstr>Exam Data</vt:lpstr>
      <vt:lpstr>Scatterplot</vt:lpstr>
      <vt:lpstr>One Possible Model</vt:lpstr>
      <vt:lpstr>Fitting a Constant (Mean) Model via R</vt:lpstr>
      <vt:lpstr>Another Possible Model</vt:lpstr>
      <vt:lpstr>Least-Squares Estimation (1 of 2)</vt:lpstr>
      <vt:lpstr>Least-Squares Estimation (2 of 2)</vt:lpstr>
      <vt:lpstr>Estimating SLM Parameters</vt:lpstr>
      <vt:lpstr>Least-Squares Line via R (1 of 3)</vt:lpstr>
      <vt:lpstr>Least-Squares Line via R (2 of 3)</vt:lpstr>
      <vt:lpstr>Least-Squares Line via R (3 of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1.1</dc:title>
  <dc:creator>Canon</dc:creator>
  <cp:lastModifiedBy>Bentley, Jim</cp:lastModifiedBy>
  <cp:revision>487</cp:revision>
  <dcterms:created xsi:type="dcterms:W3CDTF">2015-10-23T14:29:37Z</dcterms:created>
  <dcterms:modified xsi:type="dcterms:W3CDTF">2025-08-28T03:32:40Z</dcterms:modified>
</cp:coreProperties>
</file>